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 id="2147483698" r:id="rId3"/>
  </p:sldMasterIdLst>
  <p:notesMasterIdLst>
    <p:notesMasterId r:id="rId36"/>
  </p:notesMasterIdLst>
  <p:sldIdLst>
    <p:sldId id="262" r:id="rId4"/>
    <p:sldId id="268" r:id="rId5"/>
    <p:sldId id="269" r:id="rId6"/>
    <p:sldId id="295" r:id="rId7"/>
    <p:sldId id="296" r:id="rId8"/>
    <p:sldId id="271" r:id="rId9"/>
    <p:sldId id="272" r:id="rId10"/>
    <p:sldId id="273" r:id="rId11"/>
    <p:sldId id="281" r:id="rId12"/>
    <p:sldId id="274" r:id="rId13"/>
    <p:sldId id="275" r:id="rId14"/>
    <p:sldId id="276" r:id="rId15"/>
    <p:sldId id="277" r:id="rId16"/>
    <p:sldId id="280" r:id="rId17"/>
    <p:sldId id="285" r:id="rId18"/>
    <p:sldId id="286" r:id="rId19"/>
    <p:sldId id="287" r:id="rId20"/>
    <p:sldId id="279" r:id="rId21"/>
    <p:sldId id="282" r:id="rId22"/>
    <p:sldId id="284" r:id="rId23"/>
    <p:sldId id="283" r:id="rId24"/>
    <p:sldId id="289" r:id="rId25"/>
    <p:sldId id="290" r:id="rId26"/>
    <p:sldId id="294" r:id="rId27"/>
    <p:sldId id="297" r:id="rId28"/>
    <p:sldId id="300" r:id="rId29"/>
    <p:sldId id="293" r:id="rId30"/>
    <p:sldId id="298" r:id="rId31"/>
    <p:sldId id="291" r:id="rId32"/>
    <p:sldId id="288" r:id="rId33"/>
    <p:sldId id="264" r:id="rId34"/>
    <p:sldId id="26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3300"/>
    <a:srgbClr val="FF0000"/>
    <a:srgbClr val="66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4400" b="0" kern="1200" dirty="0" smtClean="0">
                <a:solidFill>
                  <a:schemeClr val="tx1"/>
                </a:solidFill>
                <a:latin typeface="+mj-lt"/>
                <a:ea typeface="+mj-ea"/>
                <a:cs typeface="+mj-cs"/>
              </a:rPr>
              <a:t>SIS Software in use</a:t>
            </a:r>
            <a:endParaRPr lang="en-US" sz="4400" b="0" kern="1200" dirty="0">
              <a:solidFill>
                <a:schemeClr val="tx1"/>
              </a:solidFill>
              <a:latin typeface="+mj-lt"/>
              <a:ea typeface="+mj-ea"/>
              <a:cs typeface="+mj-cs"/>
            </a:endParaRPr>
          </a:p>
        </c:rich>
      </c:tx>
      <c:layout>
        <c:manualLayout>
          <c:xMode val="edge"/>
          <c:yMode val="edge"/>
          <c:x val="0.61758628707447605"/>
          <c:y val="7.1011571785481009E-2"/>
        </c:manualLayout>
      </c:layout>
      <c:overlay val="0"/>
    </c:title>
    <c:autoTitleDeleted val="0"/>
    <c:plotArea>
      <c:layout/>
      <c:doughnutChart>
        <c:varyColors val="1"/>
        <c:ser>
          <c:idx val="0"/>
          <c:order val="0"/>
          <c:tx>
            <c:strRef>
              <c:f>Sheet1!$B$1</c:f>
              <c:strCache>
                <c:ptCount val="1"/>
                <c:pt idx="0">
                  <c:v>Column1</c:v>
                </c:pt>
              </c:strCache>
            </c:strRef>
          </c:tx>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Sheet1!$A$2:$A$5</c:f>
              <c:strCache>
                <c:ptCount val="4"/>
                <c:pt idx="0">
                  <c:v>SIS developed in-house</c:v>
                </c:pt>
                <c:pt idx="1">
                  <c:v>commercial SIS</c:v>
                </c:pt>
                <c:pt idx="2">
                  <c:v>no specific IT tools</c:v>
                </c:pt>
                <c:pt idx="3">
                  <c:v>other</c:v>
                </c:pt>
              </c:strCache>
            </c:strRef>
          </c:cat>
          <c:val>
            <c:numRef>
              <c:f>Sheet1!$B$2:$B$5</c:f>
              <c:numCache>
                <c:formatCode>0%</c:formatCode>
                <c:ptCount val="4"/>
                <c:pt idx="0">
                  <c:v>0.36</c:v>
                </c:pt>
                <c:pt idx="1">
                  <c:v>0.2</c:v>
                </c:pt>
                <c:pt idx="2">
                  <c:v>0.42</c:v>
                </c:pt>
                <c:pt idx="3">
                  <c:v>0.02</c:v>
                </c:pt>
              </c:numCache>
            </c:numRef>
          </c:val>
          <c:extLst xmlns:c16r2="http://schemas.microsoft.com/office/drawing/2015/06/chart">
            <c:ext xmlns:c16="http://schemas.microsoft.com/office/drawing/2014/chart" uri="{C3380CC4-5D6E-409C-BE32-E72D297353CC}">
              <c16:uniqueId val="{00000000-7C70-4F7C-85C2-A804ECFB6C95}"/>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2529665492263919"/>
          <c:y val="0.27678018182418923"/>
          <c:w val="0.20624126028234455"/>
          <c:h val="0.25699256342957133"/>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cdr:x>
      <cdr:y>0.07168</cdr:y>
    </cdr:from>
    <cdr:to>
      <cdr:x>0.26555</cdr:x>
      <cdr:y>0.30466</cdr:y>
    </cdr:to>
    <cdr:pic>
      <cdr:nvPicPr>
        <cdr:cNvPr id="2" name="Afbeelding 1"/>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393290"/>
          <a:ext cx="3196252" cy="127819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6C264-7ACC-4BD3-80B0-C69C0C750451}" type="datetimeFigureOut">
              <a:rPr lang="nl-BE" smtClean="0"/>
              <a:t>2/05/2017</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46ACD2-A8CD-4001-8535-F0ABC732C091}" type="slidenum">
              <a:rPr lang="nl-BE" smtClean="0"/>
              <a:t>‹#›</a:t>
            </a:fld>
            <a:endParaRPr lang="nl-BE"/>
          </a:p>
        </p:txBody>
      </p:sp>
    </p:spTree>
    <p:extLst>
      <p:ext uri="{BB962C8B-B14F-4D97-AF65-F5344CB8AC3E}">
        <p14:creationId xmlns:p14="http://schemas.microsoft.com/office/powerpoint/2010/main" val="1417254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0D46ACD2-A8CD-4001-8535-F0ABC732C091}" type="slidenum">
              <a:rPr lang="nl-BE" smtClean="0"/>
              <a:t>2</a:t>
            </a:fld>
            <a:endParaRPr lang="nl-BE"/>
          </a:p>
        </p:txBody>
      </p:sp>
    </p:spTree>
    <p:extLst>
      <p:ext uri="{BB962C8B-B14F-4D97-AF65-F5344CB8AC3E}">
        <p14:creationId xmlns:p14="http://schemas.microsoft.com/office/powerpoint/2010/main" val="1170633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0D46ACD2-A8CD-4001-8535-F0ABC732C091}" type="slidenum">
              <a:rPr lang="nl-BE" smtClean="0"/>
              <a:t>3</a:t>
            </a:fld>
            <a:endParaRPr lang="nl-BE"/>
          </a:p>
        </p:txBody>
      </p:sp>
    </p:spTree>
    <p:extLst>
      <p:ext uri="{BB962C8B-B14F-4D97-AF65-F5344CB8AC3E}">
        <p14:creationId xmlns:p14="http://schemas.microsoft.com/office/powerpoint/2010/main" val="1690676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smtClean="0"/>
          </a:p>
        </p:txBody>
      </p:sp>
      <p:sp>
        <p:nvSpPr>
          <p:cNvPr id="286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1D807B-B098-4DF0-BE7A-5FB137286754}" type="slidenum">
              <a:rPr lang="es-ES" altLang="en-US" smtClean="0"/>
              <a:pPr>
                <a:spcBef>
                  <a:spcPct val="0"/>
                </a:spcBef>
              </a:pPr>
              <a:t>24</a:t>
            </a:fld>
            <a:endParaRPr lang="es-ES" altLang="en-US" smtClean="0"/>
          </a:p>
        </p:txBody>
      </p:sp>
    </p:spTree>
    <p:extLst>
      <p:ext uri="{BB962C8B-B14F-4D97-AF65-F5344CB8AC3E}">
        <p14:creationId xmlns:p14="http://schemas.microsoft.com/office/powerpoint/2010/main" val="2561321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A3E3891-D1CB-4C71-B9FE-19405C332BD6}" type="datetime1">
              <a:rPr lang="en-AU" smtClean="0"/>
              <a:t>2/05/2017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5F8D349-9146-4D22-BE5A-1EDB8D5E118D}" type="slidenum">
              <a:rPr lang="en-AU" smtClean="0"/>
              <a:t>‹#›</a:t>
            </a:fld>
            <a:endParaRPr lang="en-AU"/>
          </a:p>
        </p:txBody>
      </p:sp>
    </p:spTree>
    <p:extLst>
      <p:ext uri="{BB962C8B-B14F-4D97-AF65-F5344CB8AC3E}">
        <p14:creationId xmlns:p14="http://schemas.microsoft.com/office/powerpoint/2010/main" val="26622777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2F2910D-5DF7-4C5E-9796-372354ED6658}" type="datetime1">
              <a:rPr lang="en-AU" smtClean="0"/>
              <a:t>2/05/2017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5F8D349-9146-4D22-BE5A-1EDB8D5E118D}" type="slidenum">
              <a:rPr lang="en-AU" smtClean="0"/>
              <a:t>‹#›</a:t>
            </a:fld>
            <a:endParaRPr lang="en-AU"/>
          </a:p>
        </p:txBody>
      </p:sp>
    </p:spTree>
    <p:extLst>
      <p:ext uri="{BB962C8B-B14F-4D97-AF65-F5344CB8AC3E}">
        <p14:creationId xmlns:p14="http://schemas.microsoft.com/office/powerpoint/2010/main" val="4203318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B9C8C24-276E-4B0D-9295-4C1C21823EB4}" type="datetime1">
              <a:rPr lang="en-AU" smtClean="0"/>
              <a:t>2/05/2017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5F8D349-9146-4D22-BE5A-1EDB8D5E118D}" type="slidenum">
              <a:rPr lang="en-AU" smtClean="0"/>
              <a:t>‹#›</a:t>
            </a:fld>
            <a:endParaRPr lang="en-AU"/>
          </a:p>
        </p:txBody>
      </p:sp>
    </p:spTree>
    <p:extLst>
      <p:ext uri="{BB962C8B-B14F-4D97-AF65-F5344CB8AC3E}">
        <p14:creationId xmlns:p14="http://schemas.microsoft.com/office/powerpoint/2010/main" val="2642537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15FAEE9-5482-4656-8657-0F17FAC4ECE1}" type="datetime1">
              <a:rPr lang="en-AU" smtClean="0"/>
              <a:t>2/05/2017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6CE7B99-58B0-4851-A4BF-9F76CBBA46E6}" type="slidenum">
              <a:rPr lang="en-AU" smtClean="0"/>
              <a:t>‹#›</a:t>
            </a:fld>
            <a:endParaRPr lang="en-AU"/>
          </a:p>
        </p:txBody>
      </p:sp>
    </p:spTree>
    <p:extLst>
      <p:ext uri="{BB962C8B-B14F-4D97-AF65-F5344CB8AC3E}">
        <p14:creationId xmlns:p14="http://schemas.microsoft.com/office/powerpoint/2010/main" val="7457491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B13CFB7-30A3-42DA-B0BA-27A5915727E0}" type="datetime1">
              <a:rPr lang="en-AU" smtClean="0"/>
              <a:t>2/05/2017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6CE7B99-58B0-4851-A4BF-9F76CBBA46E6}" type="slidenum">
              <a:rPr lang="en-AU" smtClean="0"/>
              <a:t>‹#›</a:t>
            </a:fld>
            <a:endParaRPr lang="en-AU"/>
          </a:p>
        </p:txBody>
      </p:sp>
    </p:spTree>
    <p:extLst>
      <p:ext uri="{BB962C8B-B14F-4D97-AF65-F5344CB8AC3E}">
        <p14:creationId xmlns:p14="http://schemas.microsoft.com/office/powerpoint/2010/main" val="20091831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54D087-3D3A-46BC-825C-586B0DE6C18C}" type="datetime1">
              <a:rPr lang="en-AU" smtClean="0"/>
              <a:t>2/05/2017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6CE7B99-58B0-4851-A4BF-9F76CBBA46E6}" type="slidenum">
              <a:rPr lang="en-AU" smtClean="0"/>
              <a:t>‹#›</a:t>
            </a:fld>
            <a:endParaRPr lang="en-AU"/>
          </a:p>
        </p:txBody>
      </p:sp>
    </p:spTree>
    <p:extLst>
      <p:ext uri="{BB962C8B-B14F-4D97-AF65-F5344CB8AC3E}">
        <p14:creationId xmlns:p14="http://schemas.microsoft.com/office/powerpoint/2010/main" val="26849285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2E504F7-E696-4B61-888D-743620520AF1}" type="datetime1">
              <a:rPr lang="en-AU" smtClean="0"/>
              <a:t>2/05/2017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6CE7B99-58B0-4851-A4BF-9F76CBBA46E6}" type="slidenum">
              <a:rPr lang="en-AU" smtClean="0"/>
              <a:t>‹#›</a:t>
            </a:fld>
            <a:endParaRPr lang="en-AU"/>
          </a:p>
        </p:txBody>
      </p:sp>
    </p:spTree>
    <p:extLst>
      <p:ext uri="{BB962C8B-B14F-4D97-AF65-F5344CB8AC3E}">
        <p14:creationId xmlns:p14="http://schemas.microsoft.com/office/powerpoint/2010/main" val="844390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BD5A496-DB1B-45CB-BD8B-87C085E989A0}" type="datetime1">
              <a:rPr lang="en-AU" smtClean="0"/>
              <a:t>2/05/2017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6CE7B99-58B0-4851-A4BF-9F76CBBA46E6}" type="slidenum">
              <a:rPr lang="en-AU" smtClean="0"/>
              <a:t>‹#›</a:t>
            </a:fld>
            <a:endParaRPr lang="en-AU"/>
          </a:p>
        </p:txBody>
      </p:sp>
    </p:spTree>
    <p:extLst>
      <p:ext uri="{BB962C8B-B14F-4D97-AF65-F5344CB8AC3E}">
        <p14:creationId xmlns:p14="http://schemas.microsoft.com/office/powerpoint/2010/main" val="3969879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A1746D9-4A16-410D-97A6-F0AD5E3318ED}" type="datetime1">
              <a:rPr lang="en-AU" smtClean="0"/>
              <a:t>2/05/2017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6CE7B99-58B0-4851-A4BF-9F76CBBA46E6}" type="slidenum">
              <a:rPr lang="en-AU" smtClean="0"/>
              <a:t>‹#›</a:t>
            </a:fld>
            <a:endParaRPr lang="en-AU"/>
          </a:p>
        </p:txBody>
      </p:sp>
    </p:spTree>
    <p:extLst>
      <p:ext uri="{BB962C8B-B14F-4D97-AF65-F5344CB8AC3E}">
        <p14:creationId xmlns:p14="http://schemas.microsoft.com/office/powerpoint/2010/main" val="3601162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A8B485-AB58-4325-8135-B83416F5FA6A}" type="datetime1">
              <a:rPr lang="en-AU" smtClean="0"/>
              <a:t>2/05/2017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6CE7B99-58B0-4851-A4BF-9F76CBBA46E6}" type="slidenum">
              <a:rPr lang="en-AU" smtClean="0"/>
              <a:t>‹#›</a:t>
            </a:fld>
            <a:endParaRPr lang="en-AU"/>
          </a:p>
        </p:txBody>
      </p:sp>
    </p:spTree>
    <p:extLst>
      <p:ext uri="{BB962C8B-B14F-4D97-AF65-F5344CB8AC3E}">
        <p14:creationId xmlns:p14="http://schemas.microsoft.com/office/powerpoint/2010/main" val="31265181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B99029-3FC5-43EF-AA2B-C1A113564543}" type="datetime1">
              <a:rPr lang="en-AU" smtClean="0"/>
              <a:t>2/05/2017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6CE7B99-58B0-4851-A4BF-9F76CBBA46E6}" type="slidenum">
              <a:rPr lang="en-AU" smtClean="0"/>
              <a:t>‹#›</a:t>
            </a:fld>
            <a:endParaRPr lang="en-AU"/>
          </a:p>
        </p:txBody>
      </p:sp>
    </p:spTree>
    <p:extLst>
      <p:ext uri="{BB962C8B-B14F-4D97-AF65-F5344CB8AC3E}">
        <p14:creationId xmlns:p14="http://schemas.microsoft.com/office/powerpoint/2010/main" val="17968885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A333C28-C3AC-4078-B5DD-09D82DA9E04C}" type="datetime1">
              <a:rPr lang="en-AU" smtClean="0"/>
              <a:t>2/05/2017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5F8D349-9146-4D22-BE5A-1EDB8D5E118D}" type="slidenum">
              <a:rPr lang="en-AU" smtClean="0"/>
              <a:t>‹#›</a:t>
            </a:fld>
            <a:endParaRPr lang="en-AU"/>
          </a:p>
        </p:txBody>
      </p:sp>
    </p:spTree>
    <p:extLst>
      <p:ext uri="{BB962C8B-B14F-4D97-AF65-F5344CB8AC3E}">
        <p14:creationId xmlns:p14="http://schemas.microsoft.com/office/powerpoint/2010/main" val="12768665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EABCE4-2325-4BC0-8F0C-465940B405C5}" type="datetime1">
              <a:rPr lang="en-AU" smtClean="0"/>
              <a:t>2/05/2017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6CE7B99-58B0-4851-A4BF-9F76CBBA46E6}" type="slidenum">
              <a:rPr lang="en-AU" smtClean="0"/>
              <a:t>‹#›</a:t>
            </a:fld>
            <a:endParaRPr lang="en-AU"/>
          </a:p>
        </p:txBody>
      </p:sp>
    </p:spTree>
    <p:extLst>
      <p:ext uri="{BB962C8B-B14F-4D97-AF65-F5344CB8AC3E}">
        <p14:creationId xmlns:p14="http://schemas.microsoft.com/office/powerpoint/2010/main" val="1892486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B55B173-8EA6-4E30-8F54-8520EE494BA3}" type="datetime1">
              <a:rPr lang="en-AU" smtClean="0"/>
              <a:t>2/05/2017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6CE7B99-58B0-4851-A4BF-9F76CBBA46E6}" type="slidenum">
              <a:rPr lang="en-AU" smtClean="0"/>
              <a:t>‹#›</a:t>
            </a:fld>
            <a:endParaRPr lang="en-AU"/>
          </a:p>
        </p:txBody>
      </p:sp>
    </p:spTree>
    <p:extLst>
      <p:ext uri="{BB962C8B-B14F-4D97-AF65-F5344CB8AC3E}">
        <p14:creationId xmlns:p14="http://schemas.microsoft.com/office/powerpoint/2010/main" val="2575771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BFA77C0-1641-40EF-8444-755EC07DC345}" type="datetime1">
              <a:rPr lang="en-AU" smtClean="0"/>
              <a:t>2/05/2017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6CE7B99-58B0-4851-A4BF-9F76CBBA46E6}" type="slidenum">
              <a:rPr lang="en-AU" smtClean="0"/>
              <a:t>‹#›</a:t>
            </a:fld>
            <a:endParaRPr lang="en-AU"/>
          </a:p>
        </p:txBody>
      </p:sp>
    </p:spTree>
    <p:extLst>
      <p:ext uri="{BB962C8B-B14F-4D97-AF65-F5344CB8AC3E}">
        <p14:creationId xmlns:p14="http://schemas.microsoft.com/office/powerpoint/2010/main" val="182639475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F95E5FE-D9DF-4D1A-AE24-76693739CBE0}" type="datetime1">
              <a:rPr lang="en-AU" smtClean="0"/>
              <a:t>2/05/2017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830EC6-3DBD-4743-9237-D766159D2F56}" type="slidenum">
              <a:rPr lang="en-AU" smtClean="0"/>
              <a:t>‹#›</a:t>
            </a:fld>
            <a:endParaRPr lang="en-AU"/>
          </a:p>
        </p:txBody>
      </p:sp>
    </p:spTree>
    <p:extLst>
      <p:ext uri="{BB962C8B-B14F-4D97-AF65-F5344CB8AC3E}">
        <p14:creationId xmlns:p14="http://schemas.microsoft.com/office/powerpoint/2010/main" val="415699078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06C6F60-D9C1-48EC-A0AA-34284F7A5D9A}" type="datetime1">
              <a:rPr lang="en-AU" smtClean="0"/>
              <a:t>2/05/2017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830EC6-3DBD-4743-9237-D766159D2F56}" type="slidenum">
              <a:rPr lang="en-AU" smtClean="0"/>
              <a:t>‹#›</a:t>
            </a:fld>
            <a:endParaRPr lang="en-AU"/>
          </a:p>
        </p:txBody>
      </p:sp>
    </p:spTree>
    <p:extLst>
      <p:ext uri="{BB962C8B-B14F-4D97-AF65-F5344CB8AC3E}">
        <p14:creationId xmlns:p14="http://schemas.microsoft.com/office/powerpoint/2010/main" val="692989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1F4447-5D8C-49A3-BC0B-111E1E8D5B42}" type="datetime1">
              <a:rPr lang="en-AU" smtClean="0"/>
              <a:t>2/05/2017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830EC6-3DBD-4743-9237-D766159D2F56}" type="slidenum">
              <a:rPr lang="en-AU" smtClean="0"/>
              <a:t>‹#›</a:t>
            </a:fld>
            <a:endParaRPr lang="en-AU"/>
          </a:p>
        </p:txBody>
      </p:sp>
    </p:spTree>
    <p:extLst>
      <p:ext uri="{BB962C8B-B14F-4D97-AF65-F5344CB8AC3E}">
        <p14:creationId xmlns:p14="http://schemas.microsoft.com/office/powerpoint/2010/main" val="2049596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0003133-12E1-4D04-B422-5A3BE5A4490E}" type="datetime1">
              <a:rPr lang="en-AU" smtClean="0"/>
              <a:t>2/05/2017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9830EC6-3DBD-4743-9237-D766159D2F56}" type="slidenum">
              <a:rPr lang="en-AU" smtClean="0"/>
              <a:t>‹#›</a:t>
            </a:fld>
            <a:endParaRPr lang="en-AU"/>
          </a:p>
        </p:txBody>
      </p:sp>
    </p:spTree>
    <p:extLst>
      <p:ext uri="{BB962C8B-B14F-4D97-AF65-F5344CB8AC3E}">
        <p14:creationId xmlns:p14="http://schemas.microsoft.com/office/powerpoint/2010/main" val="3952011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6DAE913-E33D-4E71-899D-58F23B65F4B0}" type="datetime1">
              <a:rPr lang="en-AU" smtClean="0"/>
              <a:t>2/05/2017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9830EC6-3DBD-4743-9237-D766159D2F56}" type="slidenum">
              <a:rPr lang="en-AU" smtClean="0"/>
              <a:t>‹#›</a:t>
            </a:fld>
            <a:endParaRPr lang="en-AU"/>
          </a:p>
        </p:txBody>
      </p:sp>
    </p:spTree>
    <p:extLst>
      <p:ext uri="{BB962C8B-B14F-4D97-AF65-F5344CB8AC3E}">
        <p14:creationId xmlns:p14="http://schemas.microsoft.com/office/powerpoint/2010/main" val="1078311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2A2A336-9789-4BFE-9FE5-36CA6836FC87}" type="datetime1">
              <a:rPr lang="en-AU" smtClean="0"/>
              <a:t>2/05/2017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9830EC6-3DBD-4743-9237-D766159D2F56}" type="slidenum">
              <a:rPr lang="en-AU" smtClean="0"/>
              <a:t>‹#›</a:t>
            </a:fld>
            <a:endParaRPr lang="en-AU"/>
          </a:p>
        </p:txBody>
      </p:sp>
    </p:spTree>
    <p:extLst>
      <p:ext uri="{BB962C8B-B14F-4D97-AF65-F5344CB8AC3E}">
        <p14:creationId xmlns:p14="http://schemas.microsoft.com/office/powerpoint/2010/main" val="3621227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2D0C0-2FA7-4D64-A8DE-A8618A629300}" type="datetime1">
              <a:rPr lang="en-AU" smtClean="0"/>
              <a:t>2/05/2017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9830EC6-3DBD-4743-9237-D766159D2F56}" type="slidenum">
              <a:rPr lang="en-AU" smtClean="0"/>
              <a:t>‹#›</a:t>
            </a:fld>
            <a:endParaRPr lang="en-AU"/>
          </a:p>
        </p:txBody>
      </p:sp>
    </p:spTree>
    <p:extLst>
      <p:ext uri="{BB962C8B-B14F-4D97-AF65-F5344CB8AC3E}">
        <p14:creationId xmlns:p14="http://schemas.microsoft.com/office/powerpoint/2010/main" val="34325421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B50943-B261-44E6-8FF0-6E7D47AC414F}" type="datetime1">
              <a:rPr lang="en-AU" smtClean="0"/>
              <a:t>2/05/2017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5F8D349-9146-4D22-BE5A-1EDB8D5E118D}" type="slidenum">
              <a:rPr lang="en-AU" smtClean="0"/>
              <a:t>‹#›</a:t>
            </a:fld>
            <a:endParaRPr lang="en-AU"/>
          </a:p>
        </p:txBody>
      </p:sp>
    </p:spTree>
    <p:extLst>
      <p:ext uri="{BB962C8B-B14F-4D97-AF65-F5344CB8AC3E}">
        <p14:creationId xmlns:p14="http://schemas.microsoft.com/office/powerpoint/2010/main" val="171034017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643C1A-5C9F-461F-8A51-6C1AE7ACAA02}" type="datetime1">
              <a:rPr lang="en-AU" smtClean="0"/>
              <a:t>2/05/2017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9830EC6-3DBD-4743-9237-D766159D2F56}" type="slidenum">
              <a:rPr lang="en-AU" smtClean="0"/>
              <a:t>‹#›</a:t>
            </a:fld>
            <a:endParaRPr lang="en-AU"/>
          </a:p>
        </p:txBody>
      </p:sp>
    </p:spTree>
    <p:extLst>
      <p:ext uri="{BB962C8B-B14F-4D97-AF65-F5344CB8AC3E}">
        <p14:creationId xmlns:p14="http://schemas.microsoft.com/office/powerpoint/2010/main" val="3276871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AD139-86FF-4F64-8812-8E3D01ECCCFC}" type="datetime1">
              <a:rPr lang="en-AU" smtClean="0"/>
              <a:t>2/05/2017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9830EC6-3DBD-4743-9237-D766159D2F56}" type="slidenum">
              <a:rPr lang="en-AU" smtClean="0"/>
              <a:t>‹#›</a:t>
            </a:fld>
            <a:endParaRPr lang="en-AU"/>
          </a:p>
        </p:txBody>
      </p:sp>
    </p:spTree>
    <p:extLst>
      <p:ext uri="{BB962C8B-B14F-4D97-AF65-F5344CB8AC3E}">
        <p14:creationId xmlns:p14="http://schemas.microsoft.com/office/powerpoint/2010/main" val="4238954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B12847A-2029-4A92-AD82-32D668CCFD81}" type="datetime1">
              <a:rPr lang="en-AU" smtClean="0"/>
              <a:t>2/05/2017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830EC6-3DBD-4743-9237-D766159D2F56}" type="slidenum">
              <a:rPr lang="en-AU" smtClean="0"/>
              <a:t>‹#›</a:t>
            </a:fld>
            <a:endParaRPr lang="en-AU"/>
          </a:p>
        </p:txBody>
      </p:sp>
    </p:spTree>
    <p:extLst>
      <p:ext uri="{BB962C8B-B14F-4D97-AF65-F5344CB8AC3E}">
        <p14:creationId xmlns:p14="http://schemas.microsoft.com/office/powerpoint/2010/main" val="3957688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0010CB4-D8D0-4B06-B4AD-A3AFF92AE25A}" type="datetime1">
              <a:rPr lang="en-AU" smtClean="0"/>
              <a:t>2/05/2017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830EC6-3DBD-4743-9237-D766159D2F56}" type="slidenum">
              <a:rPr lang="en-AU" smtClean="0"/>
              <a:t>‹#›</a:t>
            </a:fld>
            <a:endParaRPr lang="en-AU"/>
          </a:p>
        </p:txBody>
      </p:sp>
    </p:spTree>
    <p:extLst>
      <p:ext uri="{BB962C8B-B14F-4D97-AF65-F5344CB8AC3E}">
        <p14:creationId xmlns:p14="http://schemas.microsoft.com/office/powerpoint/2010/main" val="120635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1CF4D9A-B1B4-4117-A7A5-85FC2C3B8388}" type="datetime1">
              <a:rPr lang="en-AU" smtClean="0"/>
              <a:t>2/05/2017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5F8D349-9146-4D22-BE5A-1EDB8D5E118D}" type="slidenum">
              <a:rPr lang="en-AU" smtClean="0"/>
              <a:t>‹#›</a:t>
            </a:fld>
            <a:endParaRPr lang="en-AU"/>
          </a:p>
        </p:txBody>
      </p:sp>
    </p:spTree>
    <p:extLst>
      <p:ext uri="{BB962C8B-B14F-4D97-AF65-F5344CB8AC3E}">
        <p14:creationId xmlns:p14="http://schemas.microsoft.com/office/powerpoint/2010/main" val="26601796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045AD4F-20B8-4C77-9D8F-FBC140297ABB}" type="datetime1">
              <a:rPr lang="en-AU" smtClean="0"/>
              <a:t>2/05/2017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5F8D349-9146-4D22-BE5A-1EDB8D5E118D}" type="slidenum">
              <a:rPr lang="en-AU" smtClean="0"/>
              <a:t>‹#›</a:t>
            </a:fld>
            <a:endParaRPr lang="en-AU"/>
          </a:p>
        </p:txBody>
      </p:sp>
    </p:spTree>
    <p:extLst>
      <p:ext uri="{BB962C8B-B14F-4D97-AF65-F5344CB8AC3E}">
        <p14:creationId xmlns:p14="http://schemas.microsoft.com/office/powerpoint/2010/main" val="1489348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8CEA8EE-3570-4709-8AE6-26EBA8B48E6F}" type="datetime1">
              <a:rPr lang="en-AU" smtClean="0"/>
              <a:t>2/05/2017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5F8D349-9146-4D22-BE5A-1EDB8D5E118D}" type="slidenum">
              <a:rPr lang="en-AU" smtClean="0"/>
              <a:t>‹#›</a:t>
            </a:fld>
            <a:endParaRPr lang="en-AU"/>
          </a:p>
        </p:txBody>
      </p:sp>
    </p:spTree>
    <p:extLst>
      <p:ext uri="{BB962C8B-B14F-4D97-AF65-F5344CB8AC3E}">
        <p14:creationId xmlns:p14="http://schemas.microsoft.com/office/powerpoint/2010/main" val="20467578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36F53-059D-4CCC-B8A9-701E36FBFA0E}" type="datetime1">
              <a:rPr lang="en-AU" smtClean="0"/>
              <a:t>2/05/2017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5F8D349-9146-4D22-BE5A-1EDB8D5E118D}" type="slidenum">
              <a:rPr lang="en-AU" smtClean="0"/>
              <a:t>‹#›</a:t>
            </a:fld>
            <a:endParaRPr lang="en-AU"/>
          </a:p>
        </p:txBody>
      </p:sp>
    </p:spTree>
    <p:extLst>
      <p:ext uri="{BB962C8B-B14F-4D97-AF65-F5344CB8AC3E}">
        <p14:creationId xmlns:p14="http://schemas.microsoft.com/office/powerpoint/2010/main" val="7495301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13DFB-E4CF-4FFD-9D3D-17A27B6FFDE9}" type="datetime1">
              <a:rPr lang="en-AU" smtClean="0"/>
              <a:t>2/05/2017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5F8D349-9146-4D22-BE5A-1EDB8D5E118D}" type="slidenum">
              <a:rPr lang="en-AU" smtClean="0"/>
              <a:t>‹#›</a:t>
            </a:fld>
            <a:endParaRPr lang="en-AU"/>
          </a:p>
        </p:txBody>
      </p:sp>
    </p:spTree>
    <p:extLst>
      <p:ext uri="{BB962C8B-B14F-4D97-AF65-F5344CB8AC3E}">
        <p14:creationId xmlns:p14="http://schemas.microsoft.com/office/powerpoint/2010/main" val="35180925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B9D3D-C42F-417A-86EB-39C7D5893DDA}" type="datetime1">
              <a:rPr lang="en-AU" smtClean="0"/>
              <a:t>2/05/2017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5F8D349-9146-4D22-BE5A-1EDB8D5E118D}" type="slidenum">
              <a:rPr lang="en-AU" smtClean="0"/>
              <a:t>‹#›</a:t>
            </a:fld>
            <a:endParaRPr lang="en-AU"/>
          </a:p>
        </p:txBody>
      </p:sp>
    </p:spTree>
    <p:extLst>
      <p:ext uri="{BB962C8B-B14F-4D97-AF65-F5344CB8AC3E}">
        <p14:creationId xmlns:p14="http://schemas.microsoft.com/office/powerpoint/2010/main" val="4189832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t="18238" b="19136"/>
          <a:stretch/>
        </p:blipFill>
        <p:spPr>
          <a:xfrm>
            <a:off x="0" y="5486400"/>
            <a:ext cx="12192000" cy="13716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D2337-63D1-4338-B784-68A6B1FB3D3B}" type="datetime1">
              <a:rPr lang="en-AU" smtClean="0"/>
              <a:t>2/05/2017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8D349-9146-4D22-BE5A-1EDB8D5E118D}" type="slidenum">
              <a:rPr lang="en-AU" smtClean="0"/>
              <a:t>‹#›</a:t>
            </a:fld>
            <a:endParaRPr lang="en-AU"/>
          </a:p>
        </p:txBody>
      </p:sp>
    </p:spTree>
    <p:extLst>
      <p:ext uri="{BB962C8B-B14F-4D97-AF65-F5344CB8AC3E}">
        <p14:creationId xmlns:p14="http://schemas.microsoft.com/office/powerpoint/2010/main" val="13007264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AF21A-5E31-4833-B305-4215EB457ED4}" type="datetime1">
              <a:rPr lang="en-AU" smtClean="0"/>
              <a:t>2/05/2017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E7B99-58B0-4851-A4BF-9F76CBBA46E6}" type="slidenum">
              <a:rPr lang="en-AU" smtClean="0"/>
              <a:t>‹#›</a:t>
            </a:fld>
            <a:endParaRPr lang="en-AU"/>
          </a:p>
        </p:txBody>
      </p:sp>
      <p:pic>
        <p:nvPicPr>
          <p:cNvPr id="9" name="Picture 8"/>
          <p:cNvPicPr>
            <a:picLocks noChangeAspect="1"/>
          </p:cNvPicPr>
          <p:nvPr userDrawn="1"/>
        </p:nvPicPr>
        <p:blipFill rotWithShape="1">
          <a:blip r:embed="rId13">
            <a:extLst>
              <a:ext uri="{28A0092B-C50C-407E-A947-70E740481C1C}">
                <a14:useLocalDpi xmlns:a14="http://schemas.microsoft.com/office/drawing/2010/main" val="0"/>
              </a:ext>
            </a:extLst>
          </a:blip>
          <a:srcRect l="4916" t="7217"/>
          <a:stretch/>
        </p:blipFill>
        <p:spPr>
          <a:xfrm>
            <a:off x="-38100" y="0"/>
            <a:ext cx="12496800" cy="6858000"/>
          </a:xfrm>
          <a:prstGeom prst="rect">
            <a:avLst/>
          </a:prstGeom>
        </p:spPr>
      </p:pic>
      <p:pic>
        <p:nvPicPr>
          <p:cNvPr id="8" name="Picture 2" descr="https://www.eiseverywhere.com/file_uploads/c56288e8e3b04900b1f93d68eed1b9dd_GD-Logo-png.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754139" y="5756223"/>
            <a:ext cx="2321973" cy="895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7656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DDBB5-BEA0-4E01-9067-6DA0751199BB}" type="datetime1">
              <a:rPr lang="en-AU" smtClean="0"/>
              <a:t>2/05/2017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830EC6-3DBD-4743-9237-D766159D2F56}" type="slidenum">
              <a:rPr lang="en-AU" smtClean="0"/>
              <a:t>‹#›</a:t>
            </a:fld>
            <a:endParaRPr lang="en-AU"/>
          </a:p>
        </p:txBody>
      </p:sp>
      <p:pic>
        <p:nvPicPr>
          <p:cNvPr id="9" name="Picture 8"/>
          <p:cNvPicPr>
            <a:picLocks noChangeAspect="1"/>
          </p:cNvPicPr>
          <p:nvPr userDrawn="1"/>
        </p:nvPicPr>
        <p:blipFill rotWithShape="1">
          <a:blip r:embed="rId13">
            <a:extLst>
              <a:ext uri="{28A0092B-C50C-407E-A947-70E740481C1C}">
                <a14:useLocalDpi xmlns:a14="http://schemas.microsoft.com/office/drawing/2010/main" val="0"/>
              </a:ext>
            </a:extLst>
          </a:blip>
          <a:srcRect l="6674" t="10764" r="7172" b="10769"/>
          <a:stretch/>
        </p:blipFill>
        <p:spPr>
          <a:xfrm>
            <a:off x="-542776" y="0"/>
            <a:ext cx="13277552" cy="6858000"/>
          </a:xfrm>
          <a:prstGeom prst="rect">
            <a:avLst/>
          </a:prstGeom>
        </p:spPr>
      </p:pic>
    </p:spTree>
    <p:extLst>
      <p:ext uri="{BB962C8B-B14F-4D97-AF65-F5344CB8AC3E}">
        <p14:creationId xmlns:p14="http://schemas.microsoft.com/office/powerpoint/2010/main" val="175434311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Valere.meus@ugent.be" TargetMode="Externa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ithub.com/erasmus-without-paper/" TargetMode="External"/><Relationship Id="rId2" Type="http://schemas.openxmlformats.org/officeDocument/2006/relationships/hyperlink" Target="http://developers.erasmuswithoutpaper.eu/"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jpeg"/><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learning-agreement.eu/" TargetMode="External"/><Relationship Id="rId7" Type="http://schemas.openxmlformats.org/officeDocument/2006/relationships/hyperlink" Target="http://egracons.eu/" TargetMode="External"/><Relationship Id="rId2" Type="http://schemas.openxmlformats.org/officeDocument/2006/relationships/hyperlink" Target="https://www.erasmuswithoutpaper.eu/" TargetMode="External"/><Relationship Id="rId1" Type="http://schemas.openxmlformats.org/officeDocument/2006/relationships/slideLayout" Target="../slideLayouts/slideLayout2.xml"/><Relationship Id="rId6" Type="http://schemas.openxmlformats.org/officeDocument/2006/relationships/hyperlink" Target="http://uni-foundation.eu/european-university-foundation/projects/erasmus-app" TargetMode="External"/><Relationship Id="rId5" Type="http://schemas.openxmlformats.org/officeDocument/2006/relationships/hyperlink" Target="http://europeanstudentcard.eu/" TargetMode="External"/><Relationship Id="rId4" Type="http://schemas.openxmlformats.org/officeDocument/2006/relationships/hyperlink" Target="http://emrex.eu/"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ec.europa.eu/dgs/education_culture/repository/education/library/publications/2015/ects-users-guide_en.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413001"/>
            <a:ext cx="10515600" cy="2176462"/>
          </a:xfrm>
        </p:spPr>
        <p:txBody>
          <a:bodyPr>
            <a:normAutofit fontScale="90000"/>
          </a:bodyPr>
          <a:lstStyle/>
          <a:p>
            <a:r>
              <a:rPr lang="en-AU" dirty="0" smtClean="0">
                <a:solidFill>
                  <a:schemeClr val="bg1"/>
                </a:solidFill>
              </a:rPr>
              <a:t>Student Data Portability in Europe:</a:t>
            </a:r>
            <a:br>
              <a:rPr lang="en-AU" dirty="0" smtClean="0">
                <a:solidFill>
                  <a:schemeClr val="bg1"/>
                </a:solidFill>
              </a:rPr>
            </a:br>
            <a:r>
              <a:rPr lang="en-AU" dirty="0" smtClean="0">
                <a:solidFill>
                  <a:schemeClr val="bg1"/>
                </a:solidFill>
              </a:rPr>
              <a:t>Recent Trends</a:t>
            </a:r>
            <a:endParaRPr lang="en-AU" dirty="0">
              <a:solidFill>
                <a:schemeClr val="bg1"/>
              </a:solidFill>
            </a:endParaRPr>
          </a:p>
        </p:txBody>
      </p:sp>
      <p:sp>
        <p:nvSpPr>
          <p:cNvPr id="3" name="Text Placeholder 2"/>
          <p:cNvSpPr>
            <a:spLocks noGrp="1"/>
          </p:cNvSpPr>
          <p:nvPr>
            <p:ph type="body" idx="1"/>
          </p:nvPr>
        </p:nvSpPr>
        <p:spPr>
          <a:xfrm>
            <a:off x="948813" y="4589463"/>
            <a:ext cx="10515600" cy="1500187"/>
          </a:xfrm>
        </p:spPr>
        <p:txBody>
          <a:bodyPr>
            <a:normAutofit/>
          </a:bodyPr>
          <a:lstStyle/>
          <a:p>
            <a:pPr algn="r"/>
            <a:r>
              <a:rPr lang="en-AU" dirty="0" smtClean="0">
                <a:solidFill>
                  <a:schemeClr val="bg1"/>
                </a:solidFill>
              </a:rPr>
              <a:t>Valère Meus</a:t>
            </a:r>
            <a:br>
              <a:rPr lang="en-AU" dirty="0" smtClean="0">
                <a:solidFill>
                  <a:schemeClr val="bg1"/>
                </a:solidFill>
              </a:rPr>
            </a:br>
            <a:r>
              <a:rPr lang="en-AU" dirty="0" smtClean="0">
                <a:solidFill>
                  <a:schemeClr val="bg1"/>
                </a:solidFill>
              </a:rPr>
              <a:t>Coordinator Erasmus without Paper Project</a:t>
            </a:r>
          </a:p>
          <a:p>
            <a:pPr algn="r"/>
            <a:r>
              <a:rPr lang="en-AU" dirty="0" smtClean="0">
                <a:solidFill>
                  <a:schemeClr val="bg1"/>
                </a:solidFill>
                <a:hlinkClick r:id="rId2"/>
              </a:rPr>
              <a:t>Valere.meus@ugent.be</a:t>
            </a:r>
            <a:endParaRPr lang="en-AU" dirty="0" smtClean="0">
              <a:solidFill>
                <a:schemeClr val="bg1"/>
              </a:solidFill>
            </a:endParaRPr>
          </a:p>
          <a:p>
            <a:endParaRPr lang="en-AU" dirty="0">
              <a:solidFill>
                <a:schemeClr val="bg1"/>
              </a:solidFill>
            </a:endParaRPr>
          </a:p>
        </p:txBody>
      </p:sp>
      <p:pic>
        <p:nvPicPr>
          <p:cNvPr id="1026" name="Picture 2" descr="https://www.eiseverywhere.com/file_uploads/c56288e8e3b04900b1f93d68eed1b9dd_GD-Logo-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4139" y="5756223"/>
            <a:ext cx="2321973" cy="895403"/>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dianummer 3"/>
          <p:cNvSpPr>
            <a:spLocks noGrp="1"/>
          </p:cNvSpPr>
          <p:nvPr>
            <p:ph type="sldNum" sz="quarter" idx="12"/>
          </p:nvPr>
        </p:nvSpPr>
        <p:spPr>
          <a:xfrm>
            <a:off x="9754139" y="6469063"/>
            <a:ext cx="2743200" cy="365125"/>
          </a:xfrm>
        </p:spPr>
        <p:txBody>
          <a:bodyPr/>
          <a:lstStyle/>
          <a:p>
            <a:fld id="{96CE7B99-58B0-4851-A4BF-9F76CBBA46E6}" type="slidenum">
              <a:rPr lang="en-AU" smtClean="0"/>
              <a:t>1</a:t>
            </a:fld>
            <a:endParaRPr lang="en-AU"/>
          </a:p>
        </p:txBody>
      </p:sp>
    </p:spTree>
    <p:extLst>
      <p:ext uri="{BB962C8B-B14F-4D97-AF65-F5344CB8AC3E}">
        <p14:creationId xmlns:p14="http://schemas.microsoft.com/office/powerpoint/2010/main" val="686588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What</a:t>
            </a:r>
            <a:r>
              <a:rPr lang="nl-NL" dirty="0" smtClean="0"/>
              <a:t> is </a:t>
            </a:r>
            <a:r>
              <a:rPr lang="nl-NL" dirty="0" err="1" smtClean="0"/>
              <a:t>to</a:t>
            </a:r>
            <a:r>
              <a:rPr lang="nl-NL" dirty="0" smtClean="0"/>
              <a:t> </a:t>
            </a:r>
            <a:r>
              <a:rPr lang="nl-NL" dirty="0" err="1" smtClean="0"/>
              <a:t>be</a:t>
            </a:r>
            <a:r>
              <a:rPr lang="nl-NL" dirty="0" smtClean="0"/>
              <a:t> </a:t>
            </a:r>
            <a:r>
              <a:rPr lang="nl-NL" dirty="0" err="1" smtClean="0"/>
              <a:t>exchanged</a:t>
            </a:r>
            <a:r>
              <a:rPr lang="nl-NL" dirty="0" smtClean="0"/>
              <a:t>?</a:t>
            </a:r>
            <a:endParaRPr lang="nl-BE" dirty="0"/>
          </a:p>
        </p:txBody>
      </p:sp>
      <p:sp>
        <p:nvSpPr>
          <p:cNvPr id="3" name="Tijdelijke aanduiding voor inhoud 2"/>
          <p:cNvSpPr>
            <a:spLocks noGrp="1"/>
          </p:cNvSpPr>
          <p:nvPr>
            <p:ph idx="1"/>
          </p:nvPr>
        </p:nvSpPr>
        <p:spPr>
          <a:xfrm>
            <a:off x="838200" y="1658084"/>
            <a:ext cx="10515600" cy="4351338"/>
          </a:xfrm>
        </p:spPr>
        <p:txBody>
          <a:bodyPr/>
          <a:lstStyle/>
          <a:p>
            <a:r>
              <a:rPr lang="nl-NL" dirty="0" smtClean="0"/>
              <a:t>Data </a:t>
            </a:r>
            <a:r>
              <a:rPr lang="nl-NL" dirty="0" err="1" smtClean="0"/>
              <a:t>for</a:t>
            </a:r>
            <a:r>
              <a:rPr lang="nl-NL" dirty="0" smtClean="0"/>
              <a:t> </a:t>
            </a:r>
            <a:r>
              <a:rPr lang="nl-NL" dirty="0" err="1" smtClean="0"/>
              <a:t>Interinstitutional</a:t>
            </a:r>
            <a:r>
              <a:rPr lang="nl-NL" dirty="0" smtClean="0"/>
              <a:t> </a:t>
            </a:r>
            <a:r>
              <a:rPr lang="nl-NL" dirty="0" err="1" smtClean="0"/>
              <a:t>Agreements</a:t>
            </a:r>
            <a:endParaRPr lang="nl-NL" dirty="0" smtClean="0"/>
          </a:p>
          <a:p>
            <a:pPr marL="152400" lvl="1" indent="-266700"/>
            <a:r>
              <a:rPr lang="nl-NL" sz="2800" dirty="0" err="1"/>
              <a:t>Keydata</a:t>
            </a:r>
            <a:r>
              <a:rPr lang="nl-NL" sz="2800" dirty="0"/>
              <a:t> of HEIs</a:t>
            </a:r>
          </a:p>
          <a:p>
            <a:pPr marL="152400" lvl="1" indent="-266700"/>
            <a:r>
              <a:rPr lang="nl-NL" sz="2800" dirty="0" err="1" smtClean="0"/>
              <a:t>Nominations</a:t>
            </a:r>
            <a:r>
              <a:rPr lang="nl-NL" sz="2800" dirty="0" smtClean="0"/>
              <a:t>: list of </a:t>
            </a:r>
            <a:r>
              <a:rPr lang="nl-NL" sz="2800" dirty="0" err="1" smtClean="0"/>
              <a:t>students</a:t>
            </a:r>
            <a:r>
              <a:rPr lang="nl-NL" sz="2800" dirty="0" smtClean="0"/>
              <a:t> </a:t>
            </a:r>
            <a:r>
              <a:rPr lang="nl-NL" sz="2800" dirty="0" err="1" smtClean="0"/>
              <a:t>to</a:t>
            </a:r>
            <a:r>
              <a:rPr lang="nl-NL" sz="2800" dirty="0" smtClean="0"/>
              <a:t> </a:t>
            </a:r>
            <a:r>
              <a:rPr lang="nl-NL" sz="2800" dirty="0" err="1" smtClean="0"/>
              <a:t>be</a:t>
            </a:r>
            <a:r>
              <a:rPr lang="nl-NL" sz="2800" dirty="0" smtClean="0"/>
              <a:t> </a:t>
            </a:r>
            <a:r>
              <a:rPr lang="nl-NL" sz="2800" dirty="0" err="1" smtClean="0"/>
              <a:t>exchanged</a:t>
            </a:r>
            <a:endParaRPr lang="nl-NL" sz="2800" dirty="0"/>
          </a:p>
          <a:p>
            <a:pPr marL="152400" lvl="1" indent="-266700"/>
            <a:r>
              <a:rPr lang="nl-NL" sz="2800" dirty="0" smtClean="0"/>
              <a:t>Learning </a:t>
            </a:r>
            <a:r>
              <a:rPr lang="nl-NL" sz="2800" dirty="0" err="1"/>
              <a:t>agreements</a:t>
            </a:r>
            <a:r>
              <a:rPr lang="nl-NL" sz="2800" dirty="0"/>
              <a:t> (</a:t>
            </a:r>
            <a:r>
              <a:rPr lang="nl-NL" sz="2800" dirty="0" err="1"/>
              <a:t>includes</a:t>
            </a:r>
            <a:r>
              <a:rPr lang="nl-NL" sz="2800" dirty="0"/>
              <a:t> course </a:t>
            </a:r>
            <a:r>
              <a:rPr lang="nl-NL" sz="2800" dirty="0" err="1"/>
              <a:t>catalogues</a:t>
            </a:r>
            <a:r>
              <a:rPr lang="nl-NL" sz="2800" dirty="0"/>
              <a:t>)</a:t>
            </a:r>
          </a:p>
          <a:p>
            <a:pPr marL="152400" lvl="1" indent="-266700"/>
            <a:r>
              <a:rPr lang="nl-NL" sz="2800" dirty="0"/>
              <a:t>Host </a:t>
            </a:r>
            <a:r>
              <a:rPr lang="nl-NL" sz="2800" dirty="0" err="1"/>
              <a:t>Transcripts</a:t>
            </a:r>
            <a:r>
              <a:rPr lang="nl-NL" sz="2800" dirty="0"/>
              <a:t> of Records</a:t>
            </a:r>
          </a:p>
          <a:p>
            <a:pPr marL="152400" lvl="1" indent="-266700"/>
            <a:r>
              <a:rPr lang="nl-NL" sz="2800" dirty="0"/>
              <a:t>Home </a:t>
            </a:r>
            <a:r>
              <a:rPr lang="nl-NL" sz="2800" dirty="0" err="1"/>
              <a:t>Transcripts</a:t>
            </a:r>
            <a:r>
              <a:rPr lang="nl-NL" sz="2800" dirty="0"/>
              <a:t> of Records (</a:t>
            </a:r>
            <a:r>
              <a:rPr lang="nl-NL" sz="2800" dirty="0" err="1"/>
              <a:t>including</a:t>
            </a:r>
            <a:r>
              <a:rPr lang="nl-NL" sz="2800" dirty="0"/>
              <a:t> </a:t>
            </a:r>
            <a:r>
              <a:rPr lang="nl-NL" sz="2800" dirty="0" err="1"/>
              <a:t>grade</a:t>
            </a:r>
            <a:r>
              <a:rPr lang="nl-NL" sz="2800" dirty="0"/>
              <a:t> </a:t>
            </a:r>
            <a:r>
              <a:rPr lang="nl-NL" sz="2800" dirty="0" err="1"/>
              <a:t>conversion</a:t>
            </a:r>
            <a:r>
              <a:rPr lang="nl-NL" sz="2800" dirty="0"/>
              <a:t>)</a:t>
            </a:r>
          </a:p>
          <a:p>
            <a:pPr marL="152400" lvl="1" indent="-266700"/>
            <a:r>
              <a:rPr lang="nl-NL" sz="2800" dirty="0" err="1"/>
              <a:t>Arrival</a:t>
            </a:r>
            <a:r>
              <a:rPr lang="nl-NL" sz="2800" dirty="0"/>
              <a:t>/</a:t>
            </a:r>
            <a:r>
              <a:rPr lang="nl-NL" sz="2800" dirty="0" err="1"/>
              <a:t>Departure</a:t>
            </a:r>
            <a:r>
              <a:rPr lang="nl-NL" sz="2800" dirty="0"/>
              <a:t> </a:t>
            </a:r>
            <a:r>
              <a:rPr lang="nl-NL" sz="2800" dirty="0" err="1"/>
              <a:t>certificates</a:t>
            </a:r>
            <a:r>
              <a:rPr lang="nl-NL" sz="2800" dirty="0"/>
              <a:t> </a:t>
            </a:r>
            <a:r>
              <a:rPr lang="nl-NL" sz="2800" dirty="0" err="1"/>
              <a:t>etc</a:t>
            </a:r>
            <a:r>
              <a:rPr lang="nl-NL" sz="2800" dirty="0"/>
              <a:t> </a:t>
            </a:r>
            <a:r>
              <a:rPr lang="nl-NL" sz="3200" dirty="0" smtClean="0"/>
              <a:t>…</a:t>
            </a:r>
          </a:p>
          <a:p>
            <a:pPr marL="152400" lvl="1" indent="-266700"/>
            <a:r>
              <a:rPr lang="nl-NL" sz="3200" dirty="0"/>
              <a:t>R</a:t>
            </a:r>
            <a:r>
              <a:rPr lang="nl-NL" sz="2800" dirty="0"/>
              <a:t>eporting Erasmus+ student data (Mobility Tool+)</a:t>
            </a:r>
          </a:p>
          <a:p>
            <a:pPr marL="152400" lvl="1" indent="-266700"/>
            <a:endParaRPr lang="nl-NL" sz="3200" dirty="0"/>
          </a:p>
          <a:p>
            <a:pPr marL="0" indent="0">
              <a:buNone/>
            </a:pPr>
            <a:endParaRPr lang="nl-BE"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4701" y="0"/>
            <a:ext cx="3987299" cy="1594537"/>
          </a:xfrm>
          <a:prstGeom prst="rect">
            <a:avLst/>
          </a:prstGeom>
        </p:spPr>
      </p:pic>
      <p:sp>
        <p:nvSpPr>
          <p:cNvPr id="5" name="Tijdelijke aanduiding voor dianummer 4"/>
          <p:cNvSpPr>
            <a:spLocks noGrp="1"/>
          </p:cNvSpPr>
          <p:nvPr>
            <p:ph type="sldNum" sz="quarter" idx="12"/>
          </p:nvPr>
        </p:nvSpPr>
        <p:spPr>
          <a:xfrm>
            <a:off x="9448800" y="6492875"/>
            <a:ext cx="2743200" cy="365125"/>
          </a:xfrm>
        </p:spPr>
        <p:txBody>
          <a:bodyPr/>
          <a:lstStyle/>
          <a:p>
            <a:fld id="{C5F8D349-9146-4D22-BE5A-1EDB8D5E118D}" type="slidenum">
              <a:rPr lang="en-AU" smtClean="0"/>
              <a:t>10</a:t>
            </a:fld>
            <a:endParaRPr lang="en-AU"/>
          </a:p>
        </p:txBody>
      </p:sp>
    </p:spTree>
    <p:extLst>
      <p:ext uri="{BB962C8B-B14F-4D97-AF65-F5344CB8AC3E}">
        <p14:creationId xmlns:p14="http://schemas.microsoft.com/office/powerpoint/2010/main" val="2991750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29327"/>
            <a:ext cx="10515600" cy="1325563"/>
          </a:xfrm>
        </p:spPr>
        <p:txBody>
          <a:bodyPr/>
          <a:lstStyle/>
          <a:p>
            <a:r>
              <a:rPr lang="nl-BE" dirty="0" err="1" smtClean="0"/>
              <a:t>APIs</a:t>
            </a:r>
            <a:r>
              <a:rPr lang="nl-BE" dirty="0" smtClean="0"/>
              <a:t>: </a:t>
            </a:r>
            <a:r>
              <a:rPr lang="nl-BE" dirty="0" err="1"/>
              <a:t>application</a:t>
            </a:r>
            <a:r>
              <a:rPr lang="nl-BE" dirty="0"/>
              <a:t> </a:t>
            </a:r>
            <a:r>
              <a:rPr lang="nl-BE" dirty="0" err="1"/>
              <a:t>programming</a:t>
            </a:r>
            <a:r>
              <a:rPr lang="nl-BE" dirty="0"/>
              <a:t> interface </a:t>
            </a:r>
          </a:p>
        </p:txBody>
      </p:sp>
      <p:sp>
        <p:nvSpPr>
          <p:cNvPr id="3" name="Tijdelijke aanduiding voor inhoud 2"/>
          <p:cNvSpPr>
            <a:spLocks noGrp="1"/>
          </p:cNvSpPr>
          <p:nvPr>
            <p:ph idx="1"/>
          </p:nvPr>
        </p:nvSpPr>
        <p:spPr>
          <a:xfrm>
            <a:off x="838200" y="2454890"/>
            <a:ext cx="10515600" cy="2952852"/>
          </a:xfrm>
        </p:spPr>
        <p:txBody>
          <a:bodyPr/>
          <a:lstStyle/>
          <a:p>
            <a:pPr marL="0" indent="0">
              <a:buNone/>
            </a:pPr>
            <a:r>
              <a:rPr lang="en-US" dirty="0"/>
              <a:t>API specifications offer detailed descriptions on how a system can be hooked up to the network</a:t>
            </a:r>
          </a:p>
          <a:p>
            <a:pPr marL="0" indent="0">
              <a:buNone/>
            </a:pPr>
            <a:r>
              <a:rPr lang="nl-BE" dirty="0" err="1"/>
              <a:t>Each</a:t>
            </a:r>
            <a:r>
              <a:rPr lang="nl-BE" dirty="0"/>
              <a:t> HEI </a:t>
            </a:r>
            <a:r>
              <a:rPr lang="nl-BE" dirty="0" smtClean="0"/>
              <a:t>in EWP </a:t>
            </a:r>
            <a:r>
              <a:rPr lang="nl-BE" dirty="0" err="1" smtClean="0"/>
              <a:t>decides</a:t>
            </a:r>
            <a:r>
              <a:rPr lang="nl-BE" dirty="0" smtClean="0"/>
              <a:t> </a:t>
            </a:r>
            <a:r>
              <a:rPr lang="nl-BE" dirty="0" err="1"/>
              <a:t>which</a:t>
            </a:r>
            <a:r>
              <a:rPr lang="nl-BE" dirty="0"/>
              <a:t> </a:t>
            </a:r>
            <a:r>
              <a:rPr lang="nl-BE" dirty="0" err="1"/>
              <a:t>APIs</a:t>
            </a:r>
            <a:r>
              <a:rPr lang="nl-BE" dirty="0"/>
              <a:t> </a:t>
            </a:r>
            <a:r>
              <a:rPr lang="nl-BE" dirty="0" err="1"/>
              <a:t>to</a:t>
            </a:r>
            <a:r>
              <a:rPr lang="nl-BE" dirty="0"/>
              <a:t> </a:t>
            </a:r>
            <a:r>
              <a:rPr lang="nl-BE" dirty="0" err="1"/>
              <a:t>implement</a:t>
            </a:r>
            <a:r>
              <a:rPr lang="nl-BE" dirty="0"/>
              <a:t> in </a:t>
            </a:r>
            <a:r>
              <a:rPr lang="nl-BE" dirty="0" err="1"/>
              <a:t>its</a:t>
            </a:r>
            <a:r>
              <a:rPr lang="nl-BE" dirty="0"/>
              <a:t> </a:t>
            </a:r>
            <a:r>
              <a:rPr lang="nl-BE" dirty="0" err="1"/>
              <a:t>own</a:t>
            </a:r>
            <a:r>
              <a:rPr lang="nl-BE" dirty="0"/>
              <a:t> system (</a:t>
            </a:r>
            <a:r>
              <a:rPr lang="nl-BE" dirty="0" err="1"/>
              <a:t>could</a:t>
            </a:r>
            <a:r>
              <a:rPr lang="nl-BE" dirty="0"/>
              <a:t> </a:t>
            </a:r>
            <a:r>
              <a:rPr lang="nl-BE" dirty="0" err="1"/>
              <a:t>be</a:t>
            </a:r>
            <a:r>
              <a:rPr lang="nl-BE" dirty="0"/>
              <a:t> </a:t>
            </a:r>
            <a:r>
              <a:rPr lang="nl-BE" dirty="0" err="1"/>
              <a:t>limited</a:t>
            </a:r>
            <a:r>
              <a:rPr lang="nl-BE" dirty="0"/>
              <a:t> or </a:t>
            </a:r>
            <a:r>
              <a:rPr lang="nl-BE" dirty="0" err="1" smtClean="0"/>
              <a:t>gradual</a:t>
            </a:r>
            <a:r>
              <a:rPr lang="nl-BE" dirty="0" smtClean="0"/>
              <a:t> (step </a:t>
            </a:r>
            <a:r>
              <a:rPr lang="nl-BE" dirty="0" err="1"/>
              <a:t>by</a:t>
            </a:r>
            <a:r>
              <a:rPr lang="nl-BE" dirty="0"/>
              <a:t> step</a:t>
            </a:r>
            <a:r>
              <a:rPr lang="nl-BE" dirty="0" smtClean="0"/>
              <a:t>))</a:t>
            </a:r>
            <a:endParaRPr lang="nl-BE" dirty="0"/>
          </a:p>
          <a:p>
            <a:pPr marL="0" indent="0">
              <a:buNone/>
            </a:pPr>
            <a:r>
              <a:rPr lang="nl-BE" dirty="0"/>
              <a:t>The list of </a:t>
            </a:r>
            <a:r>
              <a:rPr lang="nl-BE" dirty="0" err="1"/>
              <a:t>APIs</a:t>
            </a:r>
            <a:r>
              <a:rPr lang="nl-BE" dirty="0"/>
              <a:t> </a:t>
            </a:r>
            <a:r>
              <a:rPr lang="nl-BE" dirty="0" err="1"/>
              <a:t>implemented</a:t>
            </a:r>
            <a:r>
              <a:rPr lang="nl-BE" dirty="0"/>
              <a:t> </a:t>
            </a:r>
            <a:r>
              <a:rPr lang="nl-BE" dirty="0" err="1"/>
              <a:t>by</a:t>
            </a:r>
            <a:r>
              <a:rPr lang="nl-BE" dirty="0"/>
              <a:t> </a:t>
            </a:r>
            <a:r>
              <a:rPr lang="nl-BE" dirty="0" err="1"/>
              <a:t>each</a:t>
            </a:r>
            <a:r>
              <a:rPr lang="nl-BE" dirty="0"/>
              <a:t> HEI are </a:t>
            </a:r>
            <a:r>
              <a:rPr lang="nl-BE" dirty="0" err="1"/>
              <a:t>available</a:t>
            </a:r>
            <a:r>
              <a:rPr lang="nl-BE" dirty="0"/>
              <a:t> in </a:t>
            </a:r>
            <a:r>
              <a:rPr lang="nl-BE" dirty="0" err="1"/>
              <a:t>the</a:t>
            </a:r>
            <a:r>
              <a:rPr lang="nl-BE" dirty="0"/>
              <a:t> </a:t>
            </a:r>
            <a:r>
              <a:rPr lang="nl-BE" dirty="0" err="1"/>
              <a:t>network</a:t>
            </a:r>
            <a:r>
              <a:rPr lang="nl-BE" dirty="0"/>
              <a:t> </a:t>
            </a:r>
            <a:r>
              <a:rPr lang="nl-BE" dirty="0" err="1"/>
              <a:t>registry</a:t>
            </a:r>
            <a:r>
              <a:rPr lang="nl-BE" dirty="0"/>
              <a:t> (manifest files) </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4701" y="0"/>
            <a:ext cx="3987299" cy="1594537"/>
          </a:xfrm>
          <a:prstGeom prst="rect">
            <a:avLst/>
          </a:prstGeom>
        </p:spPr>
      </p:pic>
      <p:sp>
        <p:nvSpPr>
          <p:cNvPr id="5" name="Tijdelijke aanduiding voor dianummer 4"/>
          <p:cNvSpPr>
            <a:spLocks noGrp="1"/>
          </p:cNvSpPr>
          <p:nvPr>
            <p:ph type="sldNum" sz="quarter" idx="12"/>
          </p:nvPr>
        </p:nvSpPr>
        <p:spPr>
          <a:xfrm>
            <a:off x="9448800" y="6492875"/>
            <a:ext cx="2743200" cy="365125"/>
          </a:xfrm>
        </p:spPr>
        <p:txBody>
          <a:bodyPr/>
          <a:lstStyle/>
          <a:p>
            <a:fld id="{C5F8D349-9146-4D22-BE5A-1EDB8D5E118D}" type="slidenum">
              <a:rPr lang="en-AU" smtClean="0"/>
              <a:t>11</a:t>
            </a:fld>
            <a:endParaRPr lang="en-AU" dirty="0"/>
          </a:p>
        </p:txBody>
      </p:sp>
    </p:spTree>
    <p:extLst>
      <p:ext uri="{BB962C8B-B14F-4D97-AF65-F5344CB8AC3E}">
        <p14:creationId xmlns:p14="http://schemas.microsoft.com/office/powerpoint/2010/main" val="2729575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27819"/>
            <a:ext cx="10515600" cy="1325563"/>
          </a:xfrm>
        </p:spPr>
        <p:txBody>
          <a:bodyPr/>
          <a:lstStyle/>
          <a:p>
            <a:r>
              <a:rPr lang="nl-BE" dirty="0" err="1" smtClean="0"/>
              <a:t>APIs</a:t>
            </a:r>
            <a:r>
              <a:rPr lang="nl-BE" dirty="0"/>
              <a:t>: </a:t>
            </a:r>
            <a:r>
              <a:rPr lang="nl-BE" dirty="0" err="1"/>
              <a:t>what</a:t>
            </a:r>
            <a:r>
              <a:rPr lang="nl-BE" dirty="0"/>
              <a:t> </a:t>
            </a:r>
            <a:r>
              <a:rPr lang="nl-BE" dirty="0" smtClean="0"/>
              <a:t>is </a:t>
            </a:r>
            <a:r>
              <a:rPr lang="nl-BE" dirty="0" err="1"/>
              <a:t>available</a:t>
            </a:r>
            <a:r>
              <a:rPr lang="nl-BE" dirty="0"/>
              <a:t>? </a:t>
            </a:r>
          </a:p>
        </p:txBody>
      </p:sp>
      <p:sp>
        <p:nvSpPr>
          <p:cNvPr id="3" name="Tijdelijke aanduiding voor inhoud 2"/>
          <p:cNvSpPr>
            <a:spLocks noGrp="1"/>
          </p:cNvSpPr>
          <p:nvPr>
            <p:ph idx="1"/>
          </p:nvPr>
        </p:nvSpPr>
        <p:spPr>
          <a:xfrm>
            <a:off x="838200" y="1197744"/>
            <a:ext cx="10515600" cy="4351338"/>
          </a:xfrm>
        </p:spPr>
        <p:txBody>
          <a:bodyPr/>
          <a:lstStyle/>
          <a:p>
            <a:pPr lvl="0"/>
            <a:r>
              <a:rPr lang="en-US" dirty="0"/>
              <a:t>Echo/Discovery</a:t>
            </a:r>
          </a:p>
          <a:p>
            <a:pPr lvl="0"/>
            <a:r>
              <a:rPr lang="en-US" dirty="0"/>
              <a:t>Institution</a:t>
            </a:r>
          </a:p>
          <a:p>
            <a:pPr lvl="0"/>
            <a:r>
              <a:rPr lang="en-US" dirty="0" err="1"/>
              <a:t>Organisation</a:t>
            </a:r>
            <a:endParaRPr lang="en-US" dirty="0"/>
          </a:p>
          <a:p>
            <a:pPr lvl="0"/>
            <a:r>
              <a:rPr lang="en-US" dirty="0"/>
              <a:t>Courses</a:t>
            </a:r>
          </a:p>
          <a:p>
            <a:pPr lvl="0"/>
            <a:r>
              <a:rPr lang="en-US" dirty="0" err="1"/>
              <a:t>Interinstitutional</a:t>
            </a:r>
            <a:r>
              <a:rPr lang="en-US" dirty="0"/>
              <a:t> agreements</a:t>
            </a:r>
          </a:p>
          <a:p>
            <a:pPr lvl="0"/>
            <a:r>
              <a:rPr lang="en-US" dirty="0" err="1"/>
              <a:t>Mobilities</a:t>
            </a:r>
            <a:r>
              <a:rPr lang="en-US" dirty="0"/>
              <a:t> (including nominations and Learning Agreements) </a:t>
            </a:r>
          </a:p>
          <a:p>
            <a:pPr lvl="0"/>
            <a:r>
              <a:rPr lang="en-US" dirty="0"/>
              <a:t>Transcript of Records: in EWP it is </a:t>
            </a:r>
            <a:r>
              <a:rPr lang="en-US" dirty="0" err="1"/>
              <a:t>HEI</a:t>
            </a:r>
            <a:r>
              <a:rPr lang="en-US" dirty="0"/>
              <a:t> administration-initiated. </a:t>
            </a:r>
          </a:p>
          <a:p>
            <a:pPr lvl="0"/>
            <a:r>
              <a:rPr lang="nl-BE" dirty="0"/>
              <a:t>Reference connector</a:t>
            </a:r>
          </a:p>
          <a:p>
            <a:endParaRPr lang="nl-BE"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4701" y="0"/>
            <a:ext cx="3987299" cy="1594537"/>
          </a:xfrm>
          <a:prstGeom prst="rect">
            <a:avLst/>
          </a:prstGeom>
        </p:spPr>
      </p:pic>
      <p:sp>
        <p:nvSpPr>
          <p:cNvPr id="5" name="Tijdelijke aanduiding voor dianummer 4"/>
          <p:cNvSpPr>
            <a:spLocks noGrp="1"/>
          </p:cNvSpPr>
          <p:nvPr>
            <p:ph type="sldNum" sz="quarter" idx="12"/>
          </p:nvPr>
        </p:nvSpPr>
        <p:spPr>
          <a:xfrm>
            <a:off x="9448800" y="6492875"/>
            <a:ext cx="2743200" cy="365125"/>
          </a:xfrm>
        </p:spPr>
        <p:txBody>
          <a:bodyPr/>
          <a:lstStyle/>
          <a:p>
            <a:fld id="{C5F8D349-9146-4D22-BE5A-1EDB8D5E118D}" type="slidenum">
              <a:rPr lang="en-AU" smtClean="0"/>
              <a:t>12</a:t>
            </a:fld>
            <a:endParaRPr lang="en-AU" dirty="0"/>
          </a:p>
        </p:txBody>
      </p:sp>
    </p:spTree>
    <p:extLst>
      <p:ext uri="{BB962C8B-B14F-4D97-AF65-F5344CB8AC3E}">
        <p14:creationId xmlns:p14="http://schemas.microsoft.com/office/powerpoint/2010/main" val="2629918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API </a:t>
            </a:r>
            <a:r>
              <a:rPr lang="nl-BE" dirty="0" err="1" smtClean="0"/>
              <a:t>specifications</a:t>
            </a:r>
            <a:r>
              <a:rPr lang="nl-BE" dirty="0" smtClean="0"/>
              <a:t>: details</a:t>
            </a:r>
            <a:endParaRPr lang="nl-BE" dirty="0"/>
          </a:p>
        </p:txBody>
      </p:sp>
      <p:sp>
        <p:nvSpPr>
          <p:cNvPr id="3" name="Tijdelijke aanduiding voor inhoud 2"/>
          <p:cNvSpPr>
            <a:spLocks noGrp="1"/>
          </p:cNvSpPr>
          <p:nvPr>
            <p:ph idx="1"/>
          </p:nvPr>
        </p:nvSpPr>
        <p:spPr/>
        <p:txBody>
          <a:bodyPr/>
          <a:lstStyle/>
          <a:p>
            <a:pPr marL="0" indent="0">
              <a:buNone/>
            </a:pPr>
            <a:r>
              <a:rPr lang="en-US" dirty="0"/>
              <a:t>API specifications for developers are available publicly: </a:t>
            </a:r>
            <a:r>
              <a:rPr lang="nl-BE" u="sng" dirty="0">
                <a:hlinkClick r:id="rId2"/>
              </a:rPr>
              <a:t>http://developers.erasmuswithoutpaper.eu/</a:t>
            </a:r>
            <a:r>
              <a:rPr lang="en-US" dirty="0"/>
              <a:t>. </a:t>
            </a:r>
          </a:p>
          <a:p>
            <a:pPr marL="0" indent="0">
              <a:buNone/>
            </a:pPr>
            <a:r>
              <a:rPr lang="nl-BE" dirty="0" err="1" smtClean="0"/>
              <a:t>This</a:t>
            </a:r>
            <a:r>
              <a:rPr lang="nl-BE" dirty="0" smtClean="0"/>
              <a:t> </a:t>
            </a:r>
            <a:r>
              <a:rPr lang="nl-BE" dirty="0"/>
              <a:t>is in essence a guideline </a:t>
            </a:r>
            <a:r>
              <a:rPr lang="nl-BE" dirty="0" err="1"/>
              <a:t>for</a:t>
            </a:r>
            <a:r>
              <a:rPr lang="nl-BE" dirty="0"/>
              <a:t> </a:t>
            </a:r>
            <a:r>
              <a:rPr lang="nl-BE" dirty="0" err="1" smtClean="0"/>
              <a:t>developers</a:t>
            </a:r>
            <a:endParaRPr lang="nl-BE" dirty="0" smtClean="0"/>
          </a:p>
          <a:p>
            <a:pPr marL="0" indent="0">
              <a:buNone/>
            </a:pPr>
            <a:endParaRPr lang="nl-NL" dirty="0"/>
          </a:p>
          <a:p>
            <a:pPr marL="0" indent="0">
              <a:buNone/>
            </a:pPr>
            <a:r>
              <a:rPr lang="en-US" dirty="0"/>
              <a:t>All technical documents are hosted in a constantly updated separate GitHub </a:t>
            </a:r>
            <a:r>
              <a:rPr lang="en-US" dirty="0" smtClean="0"/>
              <a:t>repository: </a:t>
            </a:r>
            <a:r>
              <a:rPr lang="pl-PL" dirty="0">
                <a:hlinkClick r:id="rId3"/>
              </a:rPr>
              <a:t>github.com/erasmus-without-paper</a:t>
            </a:r>
            <a:r>
              <a:rPr lang="pl-PL" dirty="0"/>
              <a:t> </a:t>
            </a:r>
          </a:p>
          <a:p>
            <a:pPr marL="0" indent="0">
              <a:buNone/>
            </a:pPr>
            <a:endParaRPr lang="en-US" dirty="0"/>
          </a:p>
          <a:p>
            <a:endParaRPr lang="nl-BE" dirty="0"/>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4701" y="0"/>
            <a:ext cx="3987299" cy="1594537"/>
          </a:xfrm>
          <a:prstGeom prst="rect">
            <a:avLst/>
          </a:prstGeom>
        </p:spPr>
      </p:pic>
      <p:sp>
        <p:nvSpPr>
          <p:cNvPr id="5" name="Tijdelijke aanduiding voor dianummer 4"/>
          <p:cNvSpPr>
            <a:spLocks noGrp="1"/>
          </p:cNvSpPr>
          <p:nvPr>
            <p:ph type="sldNum" sz="quarter" idx="12"/>
          </p:nvPr>
        </p:nvSpPr>
        <p:spPr>
          <a:xfrm>
            <a:off x="9448800" y="6492875"/>
            <a:ext cx="2743200" cy="365125"/>
          </a:xfrm>
        </p:spPr>
        <p:txBody>
          <a:bodyPr/>
          <a:lstStyle/>
          <a:p>
            <a:fld id="{C5F8D349-9146-4D22-BE5A-1EDB8D5E118D}" type="slidenum">
              <a:rPr lang="en-AU" smtClean="0"/>
              <a:t>13</a:t>
            </a:fld>
            <a:endParaRPr lang="en-AU"/>
          </a:p>
        </p:txBody>
      </p:sp>
    </p:spTree>
    <p:extLst>
      <p:ext uri="{BB962C8B-B14F-4D97-AF65-F5344CB8AC3E}">
        <p14:creationId xmlns:p14="http://schemas.microsoft.com/office/powerpoint/2010/main" val="2073696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6986"/>
            <a:ext cx="10515600" cy="1325563"/>
          </a:xfrm>
        </p:spPr>
        <p:txBody>
          <a:bodyPr/>
          <a:lstStyle/>
          <a:p>
            <a:r>
              <a:rPr lang="nl-NL" dirty="0" smtClean="0"/>
              <a:t>The </a:t>
            </a:r>
            <a:r>
              <a:rPr lang="nl-NL" dirty="0" err="1" smtClean="0"/>
              <a:t>future</a:t>
            </a:r>
            <a:r>
              <a:rPr lang="nl-NL" dirty="0" smtClean="0"/>
              <a:t> of EWP?</a:t>
            </a:r>
            <a:endParaRPr lang="nl-BE" dirty="0"/>
          </a:p>
        </p:txBody>
      </p:sp>
      <p:sp>
        <p:nvSpPr>
          <p:cNvPr id="3" name="Tijdelijke aanduiding voor inhoud 2"/>
          <p:cNvSpPr>
            <a:spLocks noGrp="1"/>
          </p:cNvSpPr>
          <p:nvPr>
            <p:ph idx="1"/>
          </p:nvPr>
        </p:nvSpPr>
        <p:spPr>
          <a:xfrm>
            <a:off x="838200" y="1342549"/>
            <a:ext cx="10881852" cy="4351338"/>
          </a:xfrm>
        </p:spPr>
        <p:txBody>
          <a:bodyPr>
            <a:normAutofit/>
          </a:bodyPr>
          <a:lstStyle/>
          <a:p>
            <a:r>
              <a:rPr lang="nl-NL" dirty="0" smtClean="0"/>
              <a:t>Follow-up project EWP 2.0 as of 1 November 2017</a:t>
            </a:r>
          </a:p>
          <a:p>
            <a:r>
              <a:rPr lang="en-GB" dirty="0" smtClean="0"/>
              <a:t>Completion of </a:t>
            </a:r>
            <a:r>
              <a:rPr lang="en-GB" dirty="0"/>
              <a:t>tasks currently under </a:t>
            </a:r>
            <a:r>
              <a:rPr lang="en-GB" dirty="0" smtClean="0"/>
              <a:t>way</a:t>
            </a:r>
            <a:endParaRPr lang="nl-NL" dirty="0" smtClean="0"/>
          </a:p>
          <a:p>
            <a:r>
              <a:rPr lang="nl-NL" dirty="0" smtClean="0"/>
              <a:t>Public </a:t>
            </a:r>
            <a:r>
              <a:rPr lang="nl-NL" dirty="0" err="1" smtClean="0"/>
              <a:t>launch</a:t>
            </a:r>
            <a:r>
              <a:rPr lang="nl-NL" dirty="0" smtClean="0"/>
              <a:t> in December 2018, full </a:t>
            </a:r>
            <a:r>
              <a:rPr lang="nl-NL" dirty="0" err="1" smtClean="0"/>
              <a:t>deplayment</a:t>
            </a:r>
            <a:r>
              <a:rPr lang="nl-NL" dirty="0" smtClean="0"/>
              <a:t> </a:t>
            </a:r>
            <a:r>
              <a:rPr lang="nl-NL" dirty="0" err="1" smtClean="0"/>
              <a:t>by</a:t>
            </a:r>
            <a:r>
              <a:rPr lang="nl-NL" dirty="0" smtClean="0"/>
              <a:t> 2020 in Erasmus+</a:t>
            </a:r>
          </a:p>
          <a:p>
            <a:r>
              <a:rPr lang="nl-NL" dirty="0" smtClean="0"/>
              <a:t>EWP </a:t>
            </a:r>
            <a:r>
              <a:rPr lang="nl-NL" dirty="0" err="1" smtClean="0"/>
              <a:t>competence</a:t>
            </a:r>
            <a:r>
              <a:rPr lang="nl-NL" dirty="0" smtClean="0"/>
              <a:t> </a:t>
            </a:r>
            <a:r>
              <a:rPr lang="nl-NL" dirty="0" err="1" smtClean="0"/>
              <a:t>centre</a:t>
            </a:r>
            <a:endParaRPr lang="nl-NL" dirty="0" smtClean="0"/>
          </a:p>
          <a:p>
            <a:r>
              <a:rPr lang="nl-NL" dirty="0" smtClean="0"/>
              <a:t>EWP Hub</a:t>
            </a:r>
          </a:p>
          <a:p>
            <a:r>
              <a:rPr lang="nl-NL" dirty="0" smtClean="0"/>
              <a:t>Open source </a:t>
            </a:r>
            <a:r>
              <a:rPr lang="nl-NL" dirty="0" err="1" smtClean="0"/>
              <a:t>repository</a:t>
            </a:r>
            <a:r>
              <a:rPr lang="nl-NL" dirty="0" smtClean="0"/>
              <a:t> of </a:t>
            </a:r>
            <a:r>
              <a:rPr lang="nl-NL" dirty="0" err="1" smtClean="0"/>
              <a:t>solutions</a:t>
            </a:r>
            <a:endParaRPr lang="nl-NL" dirty="0"/>
          </a:p>
          <a:p>
            <a:r>
              <a:rPr lang="en-GB" dirty="0"/>
              <a:t>Anticipating a thoroughly modern new architecture for the forthcoming Erasmus+ programme</a:t>
            </a:r>
          </a:p>
          <a:p>
            <a:endParaRPr lang="nl-NL" dirty="0" smtClean="0"/>
          </a:p>
          <a:p>
            <a:endParaRPr lang="nl-BE"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4701" y="0"/>
            <a:ext cx="3987299" cy="1594537"/>
          </a:xfrm>
          <a:prstGeom prst="rect">
            <a:avLst/>
          </a:prstGeom>
        </p:spPr>
      </p:pic>
      <p:sp>
        <p:nvSpPr>
          <p:cNvPr id="5" name="Tijdelijke aanduiding voor dianummer 4"/>
          <p:cNvSpPr>
            <a:spLocks noGrp="1"/>
          </p:cNvSpPr>
          <p:nvPr>
            <p:ph type="sldNum" sz="quarter" idx="12"/>
          </p:nvPr>
        </p:nvSpPr>
        <p:spPr>
          <a:xfrm>
            <a:off x="9448800" y="6492875"/>
            <a:ext cx="2743200" cy="365125"/>
          </a:xfrm>
        </p:spPr>
        <p:txBody>
          <a:bodyPr/>
          <a:lstStyle/>
          <a:p>
            <a:fld id="{C5F8D349-9146-4D22-BE5A-1EDB8D5E118D}" type="slidenum">
              <a:rPr lang="en-AU" smtClean="0"/>
              <a:t>14</a:t>
            </a:fld>
            <a:endParaRPr lang="en-AU"/>
          </a:p>
        </p:txBody>
      </p:sp>
    </p:spTree>
    <p:extLst>
      <p:ext uri="{BB962C8B-B14F-4D97-AF65-F5344CB8AC3E}">
        <p14:creationId xmlns:p14="http://schemas.microsoft.com/office/powerpoint/2010/main" val="462872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745"/>
            <a:ext cx="10515600" cy="1325563"/>
          </a:xfrm>
        </p:spPr>
        <p:txBody>
          <a:bodyPr/>
          <a:lstStyle/>
          <a:p>
            <a:r>
              <a:rPr lang="nl-NL" dirty="0" smtClean="0"/>
              <a:t>EMREX </a:t>
            </a:r>
            <a:endParaRPr lang="nl-BE" dirty="0"/>
          </a:p>
        </p:txBody>
      </p:sp>
      <p:sp>
        <p:nvSpPr>
          <p:cNvPr id="3" name="Tijdelijke aanduiding voor inhoud 2"/>
          <p:cNvSpPr>
            <a:spLocks noGrp="1"/>
          </p:cNvSpPr>
          <p:nvPr>
            <p:ph idx="1"/>
          </p:nvPr>
        </p:nvSpPr>
        <p:spPr>
          <a:xfrm>
            <a:off x="838200" y="1444308"/>
            <a:ext cx="11117826" cy="4351338"/>
          </a:xfrm>
        </p:spPr>
        <p:txBody>
          <a:bodyPr>
            <a:normAutofit/>
          </a:bodyPr>
          <a:lstStyle/>
          <a:p>
            <a:r>
              <a:rPr lang="en-US" dirty="0"/>
              <a:t>electronic transfer of student </a:t>
            </a:r>
            <a:r>
              <a:rPr lang="en-US" dirty="0" smtClean="0"/>
              <a:t>achievement records </a:t>
            </a:r>
            <a:r>
              <a:rPr lang="en-US" dirty="0"/>
              <a:t>between higher education institutions in </a:t>
            </a:r>
            <a:r>
              <a:rPr lang="en-US" dirty="0" smtClean="0"/>
              <a:t>Europe</a:t>
            </a:r>
          </a:p>
          <a:p>
            <a:r>
              <a:rPr lang="en-US" dirty="0" smtClean="0"/>
              <a:t>Student-initiated</a:t>
            </a:r>
          </a:p>
          <a:p>
            <a:r>
              <a:rPr lang="en-GB" dirty="0" smtClean="0"/>
              <a:t>EU </a:t>
            </a:r>
            <a:r>
              <a:rPr lang="en-GB" dirty="0"/>
              <a:t>Erasmus+ project (</a:t>
            </a:r>
            <a:r>
              <a:rPr lang="en-GB" dirty="0" smtClean="0"/>
              <a:t>2015-2017) Ministry </a:t>
            </a:r>
            <a:r>
              <a:rPr lang="en-GB" dirty="0"/>
              <a:t>level </a:t>
            </a:r>
            <a:r>
              <a:rPr lang="en-GB" dirty="0" smtClean="0"/>
              <a:t>initiative</a:t>
            </a:r>
            <a:endParaRPr lang="en-GB" dirty="0"/>
          </a:p>
          <a:p>
            <a:r>
              <a:rPr lang="en-GB" dirty="0" smtClean="0"/>
              <a:t>Recognition </a:t>
            </a:r>
            <a:r>
              <a:rPr lang="en-GB" dirty="0"/>
              <a:t>of previous </a:t>
            </a:r>
            <a:r>
              <a:rPr lang="en-GB" dirty="0" smtClean="0"/>
              <a:t>studies</a:t>
            </a:r>
          </a:p>
          <a:p>
            <a:r>
              <a:rPr lang="en-GB" dirty="0" smtClean="0"/>
              <a:t>Electronic </a:t>
            </a:r>
            <a:r>
              <a:rPr lang="en-GB" dirty="0"/>
              <a:t>and secure transfer of student </a:t>
            </a:r>
            <a:r>
              <a:rPr lang="en-GB" dirty="0" smtClean="0"/>
              <a:t>achievement data </a:t>
            </a:r>
            <a:r>
              <a:rPr lang="en-GB" dirty="0"/>
              <a:t>between </a:t>
            </a:r>
            <a:r>
              <a:rPr lang="en-GB" dirty="0" smtClean="0"/>
              <a:t>HEIs</a:t>
            </a:r>
          </a:p>
          <a:p>
            <a:r>
              <a:rPr lang="en-GB" dirty="0" smtClean="0"/>
              <a:t>Field </a:t>
            </a:r>
            <a:r>
              <a:rPr lang="en-GB" dirty="0"/>
              <a:t>trial and evaluation of </a:t>
            </a:r>
            <a:r>
              <a:rPr lang="en-GB" dirty="0" smtClean="0"/>
              <a:t>impact</a:t>
            </a:r>
          </a:p>
          <a:p>
            <a:r>
              <a:rPr lang="en-GB" dirty="0" smtClean="0"/>
              <a:t>Partners </a:t>
            </a:r>
            <a:r>
              <a:rPr lang="en-GB" dirty="0"/>
              <a:t>from Denmark, Finland, Italy, Norway, Poland, Sweden</a:t>
            </a:r>
          </a:p>
          <a:p>
            <a:endParaRPr lang="nl-BE" dirty="0"/>
          </a:p>
        </p:txBody>
      </p:sp>
      <p:pic>
        <p:nvPicPr>
          <p:cNvPr id="4" name="Afbeelding 3"/>
          <p:cNvPicPr>
            <a:picLocks noChangeAspect="1"/>
          </p:cNvPicPr>
          <p:nvPr/>
        </p:nvPicPr>
        <p:blipFill>
          <a:blip r:embed="rId2"/>
          <a:stretch>
            <a:fillRect/>
          </a:stretch>
        </p:blipFill>
        <p:spPr>
          <a:xfrm>
            <a:off x="9217529" y="365125"/>
            <a:ext cx="1702535" cy="977107"/>
          </a:xfrm>
          <a:prstGeom prst="rect">
            <a:avLst/>
          </a:prstGeom>
        </p:spPr>
      </p:pic>
      <p:sp>
        <p:nvSpPr>
          <p:cNvPr id="5" name="Tijdelijke aanduiding voor dianummer 4"/>
          <p:cNvSpPr>
            <a:spLocks noGrp="1"/>
          </p:cNvSpPr>
          <p:nvPr>
            <p:ph type="sldNum" sz="quarter" idx="12"/>
          </p:nvPr>
        </p:nvSpPr>
        <p:spPr>
          <a:xfrm>
            <a:off x="9448800" y="6492875"/>
            <a:ext cx="2743200" cy="365125"/>
          </a:xfrm>
        </p:spPr>
        <p:txBody>
          <a:bodyPr/>
          <a:lstStyle/>
          <a:p>
            <a:fld id="{C5F8D349-9146-4D22-BE5A-1EDB8D5E118D}" type="slidenum">
              <a:rPr lang="en-AU" smtClean="0"/>
              <a:t>15</a:t>
            </a:fld>
            <a:endParaRPr lang="en-AU"/>
          </a:p>
        </p:txBody>
      </p:sp>
    </p:spTree>
    <p:extLst>
      <p:ext uri="{BB962C8B-B14F-4D97-AF65-F5344CB8AC3E}">
        <p14:creationId xmlns:p14="http://schemas.microsoft.com/office/powerpoint/2010/main" val="2777680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3275" y="0"/>
            <a:ext cx="10515600" cy="1325563"/>
          </a:xfrm>
        </p:spPr>
        <p:txBody>
          <a:bodyPr/>
          <a:lstStyle/>
          <a:p>
            <a:r>
              <a:rPr lang="nl-NL" dirty="0" smtClean="0"/>
              <a:t>EMREX flowchart</a:t>
            </a:r>
            <a:endParaRPr lang="nl-BE" dirty="0"/>
          </a:p>
        </p:txBody>
      </p:sp>
      <p:pic>
        <p:nvPicPr>
          <p:cNvPr id="4" name="Tijdelijke aanduiding voor inhoud 3"/>
          <p:cNvPicPr>
            <a:picLocks noGrp="1" noChangeAspect="1"/>
          </p:cNvPicPr>
          <p:nvPr>
            <p:ph idx="1"/>
          </p:nvPr>
        </p:nvPicPr>
        <p:blipFill>
          <a:blip r:embed="rId2"/>
          <a:stretch>
            <a:fillRect/>
          </a:stretch>
        </p:blipFill>
        <p:spPr>
          <a:xfrm>
            <a:off x="803275" y="1102043"/>
            <a:ext cx="8626250" cy="4236561"/>
          </a:xfrm>
          <a:prstGeom prst="rect">
            <a:avLst/>
          </a:prstGeom>
        </p:spPr>
      </p:pic>
      <p:sp>
        <p:nvSpPr>
          <p:cNvPr id="3" name="Tijdelijke aanduiding voor dianummer 2"/>
          <p:cNvSpPr>
            <a:spLocks noGrp="1"/>
          </p:cNvSpPr>
          <p:nvPr>
            <p:ph type="sldNum" sz="quarter" idx="12"/>
          </p:nvPr>
        </p:nvSpPr>
        <p:spPr>
          <a:xfrm>
            <a:off x="9429525" y="6492875"/>
            <a:ext cx="2743200" cy="365125"/>
          </a:xfrm>
        </p:spPr>
        <p:txBody>
          <a:bodyPr/>
          <a:lstStyle/>
          <a:p>
            <a:fld id="{C5F8D349-9146-4D22-BE5A-1EDB8D5E118D}" type="slidenum">
              <a:rPr lang="en-AU" smtClean="0"/>
              <a:t>16</a:t>
            </a:fld>
            <a:endParaRPr lang="en-AU"/>
          </a:p>
        </p:txBody>
      </p:sp>
      <p:pic>
        <p:nvPicPr>
          <p:cNvPr id="5" name="Afbeelding 4"/>
          <p:cNvPicPr>
            <a:picLocks noChangeAspect="1"/>
          </p:cNvPicPr>
          <p:nvPr/>
        </p:nvPicPr>
        <p:blipFill>
          <a:blip r:embed="rId3"/>
          <a:stretch>
            <a:fillRect/>
          </a:stretch>
        </p:blipFill>
        <p:spPr>
          <a:xfrm>
            <a:off x="9217529" y="365125"/>
            <a:ext cx="1702535" cy="977107"/>
          </a:xfrm>
          <a:prstGeom prst="rect">
            <a:avLst/>
          </a:prstGeom>
        </p:spPr>
      </p:pic>
    </p:spTree>
    <p:extLst>
      <p:ext uri="{BB962C8B-B14F-4D97-AF65-F5344CB8AC3E}">
        <p14:creationId xmlns:p14="http://schemas.microsoft.com/office/powerpoint/2010/main" val="1313523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325563"/>
          </a:xfrm>
        </p:spPr>
        <p:txBody>
          <a:bodyPr/>
          <a:lstStyle/>
          <a:p>
            <a:r>
              <a:rPr lang="nl-NL" dirty="0" smtClean="0"/>
              <a:t>The </a:t>
            </a:r>
            <a:r>
              <a:rPr lang="nl-NL" dirty="0" err="1" smtClean="0"/>
              <a:t>future</a:t>
            </a:r>
            <a:r>
              <a:rPr lang="nl-NL" dirty="0" smtClean="0"/>
              <a:t> of EMREX</a:t>
            </a:r>
            <a:endParaRPr lang="nl-BE" dirty="0"/>
          </a:p>
        </p:txBody>
      </p:sp>
      <p:sp>
        <p:nvSpPr>
          <p:cNvPr id="3" name="Tijdelijke aanduiding voor inhoud 2"/>
          <p:cNvSpPr>
            <a:spLocks noGrp="1"/>
          </p:cNvSpPr>
          <p:nvPr>
            <p:ph idx="1"/>
          </p:nvPr>
        </p:nvSpPr>
        <p:spPr>
          <a:xfrm>
            <a:off x="946355" y="1935163"/>
            <a:ext cx="10515600" cy="3315263"/>
          </a:xfrm>
        </p:spPr>
        <p:txBody>
          <a:bodyPr/>
          <a:lstStyle/>
          <a:p>
            <a:r>
              <a:rPr lang="en-GB" dirty="0"/>
              <a:t>EMREX 2.0 project application </a:t>
            </a:r>
          </a:p>
          <a:p>
            <a:r>
              <a:rPr lang="en-GB" dirty="0"/>
              <a:t>Admission system in Norway, Sweden to come</a:t>
            </a:r>
          </a:p>
          <a:p>
            <a:r>
              <a:rPr lang="en-GB" dirty="0"/>
              <a:t>Internal mobility in Poland and </a:t>
            </a:r>
            <a:r>
              <a:rPr lang="en-GB" dirty="0" smtClean="0"/>
              <a:t>Finland</a:t>
            </a:r>
          </a:p>
          <a:p>
            <a:r>
              <a:rPr lang="en-GB" dirty="0" smtClean="0"/>
              <a:t>Collaboration with EWP: registry and data models</a:t>
            </a:r>
          </a:p>
          <a:p>
            <a:r>
              <a:rPr lang="en-GB" dirty="0"/>
              <a:t>Supporting new </a:t>
            </a:r>
            <a:r>
              <a:rPr lang="en-GB" dirty="0" smtClean="0"/>
              <a:t>processes</a:t>
            </a:r>
            <a:endParaRPr lang="en-GB" dirty="0"/>
          </a:p>
        </p:txBody>
      </p:sp>
      <p:sp>
        <p:nvSpPr>
          <p:cNvPr id="4" name="Tijdelijke aanduiding voor dianummer 3"/>
          <p:cNvSpPr>
            <a:spLocks noGrp="1"/>
          </p:cNvSpPr>
          <p:nvPr>
            <p:ph type="sldNum" sz="quarter" idx="12"/>
          </p:nvPr>
        </p:nvSpPr>
        <p:spPr>
          <a:xfrm>
            <a:off x="9448800" y="6492875"/>
            <a:ext cx="2743200" cy="365125"/>
          </a:xfrm>
        </p:spPr>
        <p:txBody>
          <a:bodyPr/>
          <a:lstStyle/>
          <a:p>
            <a:fld id="{C5F8D349-9146-4D22-BE5A-1EDB8D5E118D}" type="slidenum">
              <a:rPr lang="en-AU" smtClean="0"/>
              <a:t>17</a:t>
            </a:fld>
            <a:endParaRPr lang="en-AU"/>
          </a:p>
        </p:txBody>
      </p:sp>
      <p:pic>
        <p:nvPicPr>
          <p:cNvPr id="5" name="Afbeelding 4"/>
          <p:cNvPicPr>
            <a:picLocks noChangeAspect="1"/>
          </p:cNvPicPr>
          <p:nvPr/>
        </p:nvPicPr>
        <p:blipFill>
          <a:blip r:embed="rId2"/>
          <a:stretch>
            <a:fillRect/>
          </a:stretch>
        </p:blipFill>
        <p:spPr>
          <a:xfrm>
            <a:off x="9217529" y="365125"/>
            <a:ext cx="1702535" cy="977107"/>
          </a:xfrm>
          <a:prstGeom prst="rect">
            <a:avLst/>
          </a:prstGeom>
        </p:spPr>
      </p:pic>
    </p:spTree>
    <p:extLst>
      <p:ext uri="{BB962C8B-B14F-4D97-AF65-F5344CB8AC3E}">
        <p14:creationId xmlns:p14="http://schemas.microsoft.com/office/powerpoint/2010/main" val="3088297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325563"/>
          </a:xfrm>
        </p:spPr>
        <p:txBody>
          <a:bodyPr/>
          <a:lstStyle/>
          <a:p>
            <a:r>
              <a:rPr lang="nl-NL" dirty="0" smtClean="0"/>
              <a:t>Online Learning Agreement    </a:t>
            </a:r>
            <a:endParaRPr lang="nl-BE" dirty="0"/>
          </a:p>
        </p:txBody>
      </p:sp>
      <p:sp>
        <p:nvSpPr>
          <p:cNvPr id="3" name="Tijdelijke aanduiding voor inhoud 2"/>
          <p:cNvSpPr>
            <a:spLocks noGrp="1"/>
          </p:cNvSpPr>
          <p:nvPr>
            <p:ph idx="1"/>
          </p:nvPr>
        </p:nvSpPr>
        <p:spPr>
          <a:xfrm>
            <a:off x="838200" y="1325563"/>
            <a:ext cx="10515600" cy="4351338"/>
          </a:xfrm>
        </p:spPr>
        <p:txBody>
          <a:bodyPr/>
          <a:lstStyle/>
          <a:p>
            <a:r>
              <a:rPr lang="en-US" dirty="0"/>
              <a:t>An online tool that allows mobile students to prepare, submit and sign their learning agreements </a:t>
            </a:r>
            <a:r>
              <a:rPr lang="en-US" dirty="0" smtClean="0"/>
              <a:t>online</a:t>
            </a:r>
          </a:p>
          <a:p>
            <a:r>
              <a:rPr lang="en-US" dirty="0" smtClean="0"/>
              <a:t>Allows students to liaise </a:t>
            </a:r>
            <a:r>
              <a:rPr lang="en-US" dirty="0"/>
              <a:t>with the coordinators of sending and receiving higher education institutions to </a:t>
            </a:r>
            <a:r>
              <a:rPr lang="en-US" dirty="0" err="1"/>
              <a:t>finalise</a:t>
            </a:r>
            <a:r>
              <a:rPr lang="en-US" dirty="0"/>
              <a:t> the document, approve and sign it online</a:t>
            </a:r>
            <a:endParaRPr lang="en-US" dirty="0" smtClean="0"/>
          </a:p>
          <a:p>
            <a:r>
              <a:rPr lang="en-US" dirty="0" smtClean="0"/>
              <a:t>More than 150 HEIs are using it now – 1000+ students tested the beta version</a:t>
            </a:r>
          </a:p>
          <a:p>
            <a:endParaRPr lang="nl-BE" dirty="0"/>
          </a:p>
        </p:txBody>
      </p:sp>
      <p:pic>
        <p:nvPicPr>
          <p:cNvPr id="4" name="Afbeelding 3"/>
          <p:cNvPicPr>
            <a:picLocks noChangeAspect="1"/>
          </p:cNvPicPr>
          <p:nvPr/>
        </p:nvPicPr>
        <p:blipFill>
          <a:blip r:embed="rId2"/>
          <a:stretch>
            <a:fillRect/>
          </a:stretch>
        </p:blipFill>
        <p:spPr>
          <a:xfrm>
            <a:off x="8391835" y="70961"/>
            <a:ext cx="2961965" cy="1687195"/>
          </a:xfrm>
          <a:prstGeom prst="rect">
            <a:avLst/>
          </a:prstGeom>
        </p:spPr>
      </p:pic>
      <p:sp>
        <p:nvSpPr>
          <p:cNvPr id="5" name="Tijdelijke aanduiding voor dianummer 4"/>
          <p:cNvSpPr>
            <a:spLocks noGrp="1"/>
          </p:cNvSpPr>
          <p:nvPr>
            <p:ph type="sldNum" sz="quarter" idx="12"/>
          </p:nvPr>
        </p:nvSpPr>
        <p:spPr>
          <a:xfrm>
            <a:off x="9448800" y="6492875"/>
            <a:ext cx="2743200" cy="365125"/>
          </a:xfrm>
        </p:spPr>
        <p:txBody>
          <a:bodyPr/>
          <a:lstStyle/>
          <a:p>
            <a:fld id="{C5F8D349-9146-4D22-BE5A-1EDB8D5E118D}" type="slidenum">
              <a:rPr lang="en-AU" smtClean="0"/>
              <a:t>18</a:t>
            </a:fld>
            <a:endParaRPr lang="en-AU" dirty="0"/>
          </a:p>
        </p:txBody>
      </p:sp>
    </p:spTree>
    <p:extLst>
      <p:ext uri="{BB962C8B-B14F-4D97-AF65-F5344CB8AC3E}">
        <p14:creationId xmlns:p14="http://schemas.microsoft.com/office/powerpoint/2010/main" val="2190534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The </a:t>
            </a:r>
            <a:r>
              <a:rPr lang="nl-NL" dirty="0" err="1" smtClean="0"/>
              <a:t>future</a:t>
            </a:r>
            <a:r>
              <a:rPr lang="nl-NL" dirty="0" smtClean="0"/>
              <a:t> of OLA</a:t>
            </a:r>
            <a:endParaRPr lang="nl-BE" dirty="0"/>
          </a:p>
        </p:txBody>
      </p:sp>
      <p:sp>
        <p:nvSpPr>
          <p:cNvPr id="3" name="Tijdelijke aanduiding voor inhoud 2"/>
          <p:cNvSpPr>
            <a:spLocks noGrp="1"/>
          </p:cNvSpPr>
          <p:nvPr>
            <p:ph idx="1"/>
          </p:nvPr>
        </p:nvSpPr>
        <p:spPr/>
        <p:txBody>
          <a:bodyPr/>
          <a:lstStyle/>
          <a:p>
            <a:r>
              <a:rPr lang="en-US" dirty="0"/>
              <a:t>Follow-up project applied for</a:t>
            </a:r>
          </a:p>
          <a:p>
            <a:r>
              <a:rPr lang="en-US" dirty="0"/>
              <a:t>Close collaboration with </a:t>
            </a:r>
            <a:r>
              <a:rPr lang="en-US" dirty="0" smtClean="0"/>
              <a:t>EWP</a:t>
            </a:r>
          </a:p>
          <a:p>
            <a:r>
              <a:rPr lang="en-US" dirty="0" smtClean="0"/>
              <a:t>Part of EWP Hub</a:t>
            </a:r>
            <a:endParaRPr lang="en-US" dirty="0"/>
          </a:p>
          <a:p>
            <a:r>
              <a:rPr lang="nl-NL" dirty="0" smtClean="0"/>
              <a:t>Integration </a:t>
            </a:r>
            <a:r>
              <a:rPr lang="nl-NL" dirty="0" err="1" smtClean="0"/>
              <a:t>with</a:t>
            </a:r>
            <a:r>
              <a:rPr lang="nl-NL" dirty="0" smtClean="0"/>
              <a:t> Erasmus+ App</a:t>
            </a:r>
          </a:p>
          <a:p>
            <a:r>
              <a:rPr lang="nl-NL" dirty="0" err="1" smtClean="0"/>
              <a:t>Collaboration</a:t>
            </a:r>
            <a:r>
              <a:rPr lang="nl-NL" dirty="0" smtClean="0"/>
              <a:t> </a:t>
            </a:r>
            <a:r>
              <a:rPr lang="nl-NL" dirty="0" err="1" smtClean="0"/>
              <a:t>with</a:t>
            </a:r>
            <a:r>
              <a:rPr lang="nl-NL" dirty="0" smtClean="0"/>
              <a:t> </a:t>
            </a:r>
            <a:r>
              <a:rPr lang="nl-NL" dirty="0" err="1" smtClean="0"/>
              <a:t>NAs</a:t>
            </a:r>
            <a:endParaRPr lang="nl-NL" dirty="0" smtClean="0"/>
          </a:p>
          <a:p>
            <a:endParaRPr lang="nl-NL" dirty="0" smtClean="0"/>
          </a:p>
          <a:p>
            <a:endParaRPr lang="nl-BE" dirty="0"/>
          </a:p>
        </p:txBody>
      </p:sp>
      <p:pic>
        <p:nvPicPr>
          <p:cNvPr id="4" name="Afbeelding 3"/>
          <p:cNvPicPr>
            <a:picLocks noChangeAspect="1"/>
          </p:cNvPicPr>
          <p:nvPr/>
        </p:nvPicPr>
        <p:blipFill>
          <a:blip r:embed="rId2"/>
          <a:stretch>
            <a:fillRect/>
          </a:stretch>
        </p:blipFill>
        <p:spPr>
          <a:xfrm>
            <a:off x="8391835" y="70961"/>
            <a:ext cx="2961965" cy="1687195"/>
          </a:xfrm>
          <a:prstGeom prst="rect">
            <a:avLst/>
          </a:prstGeom>
        </p:spPr>
      </p:pic>
      <p:sp>
        <p:nvSpPr>
          <p:cNvPr id="5" name="Tijdelijke aanduiding voor dianummer 4"/>
          <p:cNvSpPr>
            <a:spLocks noGrp="1"/>
          </p:cNvSpPr>
          <p:nvPr>
            <p:ph type="sldNum" sz="quarter" idx="12"/>
          </p:nvPr>
        </p:nvSpPr>
        <p:spPr>
          <a:xfrm>
            <a:off x="9448800" y="6492875"/>
            <a:ext cx="2743200" cy="365125"/>
          </a:xfrm>
        </p:spPr>
        <p:txBody>
          <a:bodyPr/>
          <a:lstStyle/>
          <a:p>
            <a:fld id="{C5F8D349-9146-4D22-BE5A-1EDB8D5E118D}" type="slidenum">
              <a:rPr lang="en-AU" smtClean="0"/>
              <a:t>19</a:t>
            </a:fld>
            <a:endParaRPr lang="en-AU"/>
          </a:p>
        </p:txBody>
      </p:sp>
    </p:spTree>
    <p:extLst>
      <p:ext uri="{BB962C8B-B14F-4D97-AF65-F5344CB8AC3E}">
        <p14:creationId xmlns:p14="http://schemas.microsoft.com/office/powerpoint/2010/main" val="882351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Student data portability factors</a:t>
            </a:r>
            <a:endParaRPr lang="en-AU" dirty="0"/>
          </a:p>
        </p:txBody>
      </p:sp>
      <p:sp>
        <p:nvSpPr>
          <p:cNvPr id="3" name="Content Placeholder 2"/>
          <p:cNvSpPr>
            <a:spLocks noGrp="1"/>
          </p:cNvSpPr>
          <p:nvPr>
            <p:ph idx="1"/>
          </p:nvPr>
        </p:nvSpPr>
        <p:spPr>
          <a:xfrm>
            <a:off x="838200" y="1825625"/>
            <a:ext cx="10515600" cy="3633881"/>
          </a:xfrm>
        </p:spPr>
        <p:txBody>
          <a:bodyPr/>
          <a:lstStyle/>
          <a:p>
            <a:r>
              <a:rPr lang="en-AU" dirty="0" smtClean="0"/>
              <a:t>Definition: range, from where to where, data about whom?</a:t>
            </a:r>
          </a:p>
          <a:p>
            <a:r>
              <a:rPr lang="en-AU" dirty="0" smtClean="0"/>
              <a:t>Data involved: personal, course catalogue, grades, previous studies</a:t>
            </a:r>
          </a:p>
          <a:p>
            <a:r>
              <a:rPr lang="en-AU" dirty="0" smtClean="0"/>
              <a:t>Privacy: General Data Protection Regulation (GDPR) – May 2018</a:t>
            </a:r>
          </a:p>
          <a:p>
            <a:r>
              <a:rPr lang="en-AU" dirty="0" smtClean="0"/>
              <a:t>Consent: freely given, specific, informed, unambiguous, positive agreement</a:t>
            </a:r>
          </a:p>
          <a:p>
            <a:r>
              <a:rPr lang="en-AU" dirty="0" smtClean="0"/>
              <a:t>Security: </a:t>
            </a:r>
            <a:r>
              <a:rPr lang="en-AU" dirty="0" err="1" smtClean="0"/>
              <a:t>eIDAS</a:t>
            </a:r>
            <a:r>
              <a:rPr lang="en-AU" dirty="0" smtClean="0"/>
              <a:t>, data breaches</a:t>
            </a:r>
            <a:endParaRPr lang="en-AU" dirty="0"/>
          </a:p>
        </p:txBody>
      </p:sp>
      <p:sp>
        <p:nvSpPr>
          <p:cNvPr id="4" name="Tijdelijke aanduiding voor dianummer 3"/>
          <p:cNvSpPr>
            <a:spLocks noGrp="1"/>
          </p:cNvSpPr>
          <p:nvPr>
            <p:ph type="sldNum" sz="quarter" idx="12"/>
          </p:nvPr>
        </p:nvSpPr>
        <p:spPr>
          <a:xfrm>
            <a:off x="9448800" y="6492875"/>
            <a:ext cx="2743200" cy="365125"/>
          </a:xfrm>
        </p:spPr>
        <p:txBody>
          <a:bodyPr/>
          <a:lstStyle/>
          <a:p>
            <a:fld id="{C5F8D349-9146-4D22-BE5A-1EDB8D5E118D}" type="slidenum">
              <a:rPr lang="en-AU" smtClean="0"/>
              <a:t>2</a:t>
            </a:fld>
            <a:endParaRPr lang="en-AU"/>
          </a:p>
        </p:txBody>
      </p:sp>
    </p:spTree>
    <p:extLst>
      <p:ext uri="{BB962C8B-B14F-4D97-AF65-F5344CB8AC3E}">
        <p14:creationId xmlns:p14="http://schemas.microsoft.com/office/powerpoint/2010/main" val="361307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The European Student Card </a:t>
            </a:r>
            <a:endParaRPr lang="nl-BE" dirty="0"/>
          </a:p>
        </p:txBody>
      </p:sp>
      <p:sp>
        <p:nvSpPr>
          <p:cNvPr id="3" name="Tijdelijke aanduiding voor inhoud 2"/>
          <p:cNvSpPr>
            <a:spLocks noGrp="1"/>
          </p:cNvSpPr>
          <p:nvPr>
            <p:ph idx="1"/>
          </p:nvPr>
        </p:nvSpPr>
        <p:spPr/>
        <p:txBody>
          <a:bodyPr/>
          <a:lstStyle/>
          <a:p>
            <a:r>
              <a:rPr lang="nl-NL" dirty="0" err="1" smtClean="0"/>
              <a:t>Creation</a:t>
            </a:r>
            <a:r>
              <a:rPr lang="nl-NL" dirty="0" smtClean="0"/>
              <a:t> of online platform </a:t>
            </a:r>
            <a:r>
              <a:rPr lang="nl-NL" dirty="0" err="1" smtClean="0"/>
              <a:t>that</a:t>
            </a:r>
            <a:r>
              <a:rPr lang="nl-NL" dirty="0" smtClean="0"/>
              <a:t> </a:t>
            </a:r>
            <a:r>
              <a:rPr lang="nl-NL" dirty="0" err="1" smtClean="0"/>
              <a:t>allows</a:t>
            </a:r>
            <a:r>
              <a:rPr lang="nl-NL" dirty="0" smtClean="0"/>
              <a:t> </a:t>
            </a:r>
            <a:r>
              <a:rPr lang="nl-NL" dirty="0" err="1" smtClean="0"/>
              <a:t>the</a:t>
            </a:r>
            <a:r>
              <a:rPr lang="nl-NL" dirty="0" smtClean="0"/>
              <a:t> </a:t>
            </a:r>
            <a:r>
              <a:rPr lang="nl-NL" dirty="0" err="1" smtClean="0"/>
              <a:t>validation</a:t>
            </a:r>
            <a:r>
              <a:rPr lang="nl-NL" dirty="0" smtClean="0"/>
              <a:t> of </a:t>
            </a:r>
            <a:r>
              <a:rPr lang="nl-NL" dirty="0" err="1" smtClean="0"/>
              <a:t>existing</a:t>
            </a:r>
            <a:r>
              <a:rPr lang="nl-NL" dirty="0" smtClean="0"/>
              <a:t> student </a:t>
            </a:r>
            <a:r>
              <a:rPr lang="nl-NL" dirty="0" err="1" smtClean="0"/>
              <a:t>IDs</a:t>
            </a:r>
            <a:r>
              <a:rPr lang="nl-NL" dirty="0" smtClean="0"/>
              <a:t>  (</a:t>
            </a:r>
            <a:r>
              <a:rPr lang="nl-NL" dirty="0" err="1" smtClean="0"/>
              <a:t>physical</a:t>
            </a:r>
            <a:r>
              <a:rPr lang="nl-NL" dirty="0" smtClean="0"/>
              <a:t> or </a:t>
            </a:r>
            <a:r>
              <a:rPr lang="nl-NL" dirty="0" err="1" smtClean="0"/>
              <a:t>otherwise</a:t>
            </a:r>
            <a:r>
              <a:rPr lang="nl-NL" dirty="0" smtClean="0"/>
              <a:t>)</a:t>
            </a:r>
          </a:p>
          <a:p>
            <a:r>
              <a:rPr lang="nl-NL" dirty="0" err="1" smtClean="0"/>
              <a:t>Uses</a:t>
            </a:r>
            <a:r>
              <a:rPr lang="nl-NL" dirty="0" smtClean="0"/>
              <a:t>: </a:t>
            </a:r>
            <a:r>
              <a:rPr lang="en-US" dirty="0"/>
              <a:t>give access to services as diverse as library use, student restaurants, copy machines, or local transportation – one card for different services and all this with cross-border </a:t>
            </a:r>
            <a:r>
              <a:rPr lang="en-US" dirty="0" smtClean="0"/>
              <a:t>functionality</a:t>
            </a:r>
            <a:endParaRPr lang="en-US" dirty="0"/>
          </a:p>
          <a:p>
            <a:r>
              <a:rPr lang="en-US" dirty="0" smtClean="0"/>
              <a:t>Use of </a:t>
            </a:r>
            <a:r>
              <a:rPr lang="en-US" dirty="0" err="1" smtClean="0"/>
              <a:t>eIDAS</a:t>
            </a:r>
            <a:r>
              <a:rPr lang="en-US" dirty="0" smtClean="0"/>
              <a:t> and the exchange of data over the EWP network is being investigated (</a:t>
            </a:r>
            <a:r>
              <a:rPr lang="en-US" dirty="0"/>
              <a:t>see 2017 </a:t>
            </a:r>
            <a:r>
              <a:rPr lang="en-US" dirty="0" err="1"/>
              <a:t>CEF</a:t>
            </a:r>
            <a:r>
              <a:rPr lang="en-US" dirty="0"/>
              <a:t> Telecom </a:t>
            </a:r>
            <a:r>
              <a:rPr lang="en-US" dirty="0" smtClean="0"/>
              <a:t>Call)</a:t>
            </a:r>
            <a:endParaRPr lang="nl-BE" dirty="0" smtClean="0"/>
          </a:p>
        </p:txBody>
      </p:sp>
      <p:pic>
        <p:nvPicPr>
          <p:cNvPr id="4" name="Afbeelding 3"/>
          <p:cNvPicPr>
            <a:picLocks noChangeAspect="1"/>
          </p:cNvPicPr>
          <p:nvPr/>
        </p:nvPicPr>
        <p:blipFill>
          <a:blip r:embed="rId2"/>
          <a:stretch>
            <a:fillRect/>
          </a:stretch>
        </p:blipFill>
        <p:spPr>
          <a:xfrm>
            <a:off x="8439150" y="518318"/>
            <a:ext cx="2914650" cy="1019175"/>
          </a:xfrm>
          <a:prstGeom prst="rect">
            <a:avLst/>
          </a:prstGeom>
        </p:spPr>
      </p:pic>
      <p:sp>
        <p:nvSpPr>
          <p:cNvPr id="5" name="Tijdelijke aanduiding voor dianummer 4"/>
          <p:cNvSpPr>
            <a:spLocks noGrp="1"/>
          </p:cNvSpPr>
          <p:nvPr>
            <p:ph type="sldNum" sz="quarter" idx="12"/>
          </p:nvPr>
        </p:nvSpPr>
        <p:spPr>
          <a:xfrm>
            <a:off x="9448800" y="6492875"/>
            <a:ext cx="2743200" cy="365125"/>
          </a:xfrm>
        </p:spPr>
        <p:txBody>
          <a:bodyPr/>
          <a:lstStyle/>
          <a:p>
            <a:fld id="{C5F8D349-9146-4D22-BE5A-1EDB8D5E118D}" type="slidenum">
              <a:rPr lang="en-AU" smtClean="0"/>
              <a:t>20</a:t>
            </a:fld>
            <a:endParaRPr lang="en-AU" dirty="0"/>
          </a:p>
        </p:txBody>
      </p:sp>
    </p:spTree>
    <p:extLst>
      <p:ext uri="{BB962C8B-B14F-4D97-AF65-F5344CB8AC3E}">
        <p14:creationId xmlns:p14="http://schemas.microsoft.com/office/powerpoint/2010/main" val="315243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Erasmus+ App</a:t>
            </a:r>
            <a:endParaRPr lang="nl-BE" dirty="0"/>
          </a:p>
        </p:txBody>
      </p:sp>
      <p:sp>
        <p:nvSpPr>
          <p:cNvPr id="3" name="Tijdelijke aanduiding voor inhoud 2"/>
          <p:cNvSpPr>
            <a:spLocks noGrp="1"/>
          </p:cNvSpPr>
          <p:nvPr>
            <p:ph idx="1"/>
          </p:nvPr>
        </p:nvSpPr>
        <p:spPr>
          <a:xfrm>
            <a:off x="838200" y="1825625"/>
            <a:ext cx="7757160" cy="4351338"/>
          </a:xfrm>
        </p:spPr>
        <p:txBody>
          <a:bodyPr/>
          <a:lstStyle/>
          <a:p>
            <a:r>
              <a:rPr lang="en-GB" altLang="nl-BE" dirty="0">
                <a:ea typeface="ＭＳ Ｐゴシック" panose="020B0600070205080204" pitchFamily="34" charset="-128"/>
              </a:rPr>
              <a:t>An app for all Erasmus+ mobility participants to enhance their experience </a:t>
            </a:r>
            <a:r>
              <a:rPr lang="en-GB" altLang="nl-BE" dirty="0" smtClean="0">
                <a:ea typeface="ＭＳ Ｐゴシック" panose="020B0600070205080204" pitchFamily="34" charset="-128"/>
              </a:rPr>
              <a:t>abroad</a:t>
            </a:r>
          </a:p>
          <a:p>
            <a:r>
              <a:rPr lang="en-GB" altLang="en-US" dirty="0">
                <a:ea typeface="ＭＳ Ｐゴシック" panose="020B0600070205080204" pitchFamily="34" charset="-128"/>
              </a:rPr>
              <a:t>Guide mobility participants through mobility </a:t>
            </a:r>
            <a:r>
              <a:rPr lang="en-GB" altLang="en-US" dirty="0" smtClean="0">
                <a:ea typeface="ＭＳ Ｐゴシック" panose="020B0600070205080204" pitchFamily="34" charset="-128"/>
              </a:rPr>
              <a:t>process</a:t>
            </a:r>
            <a:endParaRPr lang="en-GB" altLang="nl-BE" dirty="0">
              <a:ea typeface="ＭＳ Ｐゴシック" panose="020B0600070205080204" pitchFamily="34" charset="-128"/>
            </a:endParaRPr>
          </a:p>
          <a:p>
            <a:r>
              <a:rPr lang="nl-NL" dirty="0" err="1" smtClean="0"/>
              <a:t>To</a:t>
            </a:r>
            <a:r>
              <a:rPr lang="nl-NL" dirty="0" smtClean="0"/>
              <a:t> </a:t>
            </a:r>
            <a:r>
              <a:rPr lang="nl-NL" dirty="0" err="1" smtClean="0"/>
              <a:t>be</a:t>
            </a:r>
            <a:r>
              <a:rPr lang="nl-NL" dirty="0" smtClean="0"/>
              <a:t> </a:t>
            </a:r>
            <a:r>
              <a:rPr lang="nl-NL" dirty="0" err="1" smtClean="0"/>
              <a:t>launched</a:t>
            </a:r>
            <a:r>
              <a:rPr lang="nl-NL" dirty="0" smtClean="0"/>
              <a:t> in </a:t>
            </a:r>
            <a:r>
              <a:rPr lang="nl-NL" dirty="0" err="1" smtClean="0"/>
              <a:t>June</a:t>
            </a:r>
            <a:r>
              <a:rPr lang="nl-NL" dirty="0" smtClean="0"/>
              <a:t> </a:t>
            </a:r>
            <a:r>
              <a:rPr lang="nl-NL" dirty="0" err="1" smtClean="0"/>
              <a:t>by</a:t>
            </a:r>
            <a:r>
              <a:rPr lang="nl-NL" dirty="0" smtClean="0"/>
              <a:t> </a:t>
            </a:r>
            <a:r>
              <a:rPr lang="nl-NL" dirty="0" err="1" smtClean="0"/>
              <a:t>the</a:t>
            </a:r>
            <a:r>
              <a:rPr lang="nl-NL" dirty="0" smtClean="0"/>
              <a:t> European </a:t>
            </a:r>
            <a:r>
              <a:rPr lang="nl-NL" dirty="0" err="1" smtClean="0"/>
              <a:t>Commissioner</a:t>
            </a:r>
            <a:endParaRPr lang="nl-NL" dirty="0" smtClean="0"/>
          </a:p>
          <a:p>
            <a:endParaRPr lang="nl-BE" dirty="0"/>
          </a:p>
        </p:txBody>
      </p:sp>
      <p:pic>
        <p:nvPicPr>
          <p:cNvPr id="4" name="Tijdelijke aanduiding voor inhoud 6"/>
          <p:cNvPicPr>
            <a:picLocks noChangeAspect="1"/>
          </p:cNvPicPr>
          <p:nvPr/>
        </p:nvPicPr>
        <p:blipFill>
          <a:blip r:embed="rId2"/>
          <a:stretch>
            <a:fillRect/>
          </a:stretch>
        </p:blipFill>
        <p:spPr>
          <a:xfrm>
            <a:off x="9078436" y="365125"/>
            <a:ext cx="2585244" cy="5025859"/>
          </a:xfrm>
          <a:prstGeom prst="rect">
            <a:avLst/>
          </a:prstGeom>
        </p:spPr>
      </p:pic>
      <p:sp>
        <p:nvSpPr>
          <p:cNvPr id="5" name="Tijdelijke aanduiding voor dianummer 4"/>
          <p:cNvSpPr>
            <a:spLocks noGrp="1"/>
          </p:cNvSpPr>
          <p:nvPr>
            <p:ph type="sldNum" sz="quarter" idx="12"/>
          </p:nvPr>
        </p:nvSpPr>
        <p:spPr>
          <a:xfrm>
            <a:off x="9448800" y="6492875"/>
            <a:ext cx="2743200" cy="365125"/>
          </a:xfrm>
        </p:spPr>
        <p:txBody>
          <a:bodyPr/>
          <a:lstStyle/>
          <a:p>
            <a:fld id="{C5F8D349-9146-4D22-BE5A-1EDB8D5E118D}" type="slidenum">
              <a:rPr lang="en-AU" smtClean="0"/>
              <a:t>21</a:t>
            </a:fld>
            <a:endParaRPr lang="en-AU"/>
          </a:p>
        </p:txBody>
      </p:sp>
    </p:spTree>
    <p:extLst>
      <p:ext uri="{BB962C8B-B14F-4D97-AF65-F5344CB8AC3E}">
        <p14:creationId xmlns:p14="http://schemas.microsoft.com/office/powerpoint/2010/main" val="4157093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23520"/>
            <a:ext cx="10515600" cy="1325563"/>
          </a:xfrm>
        </p:spPr>
        <p:txBody>
          <a:bodyPr/>
          <a:lstStyle/>
          <a:p>
            <a:r>
              <a:rPr lang="nl-NL" dirty="0" err="1" smtClean="0"/>
              <a:t>Specifications</a:t>
            </a:r>
            <a:r>
              <a:rPr lang="nl-NL" dirty="0" smtClean="0"/>
              <a:t> of Erasmus+ App</a:t>
            </a:r>
            <a:endParaRPr lang="nl-BE" dirty="0"/>
          </a:p>
        </p:txBody>
      </p:sp>
      <p:sp>
        <p:nvSpPr>
          <p:cNvPr id="3" name="Tijdelijke aanduiding voor inhoud 2"/>
          <p:cNvSpPr>
            <a:spLocks noGrp="1"/>
          </p:cNvSpPr>
          <p:nvPr>
            <p:ph idx="1"/>
          </p:nvPr>
        </p:nvSpPr>
        <p:spPr>
          <a:xfrm>
            <a:off x="838200" y="1102043"/>
            <a:ext cx="10515600" cy="4351338"/>
          </a:xfrm>
        </p:spPr>
        <p:txBody>
          <a:bodyPr>
            <a:normAutofit fontScale="92500" lnSpcReduction="20000"/>
          </a:bodyPr>
          <a:lstStyle/>
          <a:p>
            <a:pPr>
              <a:defRPr/>
            </a:pPr>
            <a:r>
              <a:rPr lang="en-GB" dirty="0"/>
              <a:t>Structured information about Erasmus+ programme and mobility </a:t>
            </a:r>
            <a:r>
              <a:rPr lang="en-GB" dirty="0" smtClean="0"/>
              <a:t>opportunities</a:t>
            </a:r>
          </a:p>
          <a:p>
            <a:pPr>
              <a:defRPr/>
            </a:pPr>
            <a:r>
              <a:rPr lang="en-GB" dirty="0" smtClean="0"/>
              <a:t>Front end to back office processes</a:t>
            </a:r>
            <a:endParaRPr lang="en-GB" dirty="0"/>
          </a:p>
          <a:p>
            <a:pPr>
              <a:defRPr/>
            </a:pPr>
            <a:r>
              <a:rPr lang="en-GB" dirty="0"/>
              <a:t>Top tips for living abroad</a:t>
            </a:r>
          </a:p>
          <a:p>
            <a:pPr>
              <a:defRPr/>
            </a:pPr>
            <a:r>
              <a:rPr lang="en-GB" dirty="0"/>
              <a:t>Events and activities feed</a:t>
            </a:r>
          </a:p>
          <a:p>
            <a:pPr>
              <a:defRPr/>
            </a:pPr>
            <a:r>
              <a:rPr lang="en-GB" dirty="0"/>
              <a:t>Interactive step by step guides and OLA </a:t>
            </a:r>
            <a:r>
              <a:rPr lang="en-GB" dirty="0" smtClean="0"/>
              <a:t>connection</a:t>
            </a:r>
          </a:p>
          <a:p>
            <a:pPr>
              <a:defRPr/>
            </a:pPr>
            <a:r>
              <a:rPr lang="en-GB" dirty="0"/>
              <a:t>Emergency notifications/protocol</a:t>
            </a:r>
          </a:p>
          <a:p>
            <a:pPr>
              <a:defRPr/>
            </a:pPr>
            <a:r>
              <a:rPr lang="en-GB" dirty="0" err="1"/>
              <a:t>OLS</a:t>
            </a:r>
            <a:r>
              <a:rPr lang="en-GB" dirty="0"/>
              <a:t> connection</a:t>
            </a:r>
          </a:p>
          <a:p>
            <a:pPr>
              <a:defRPr/>
            </a:pPr>
            <a:r>
              <a:rPr lang="en-GB" dirty="0"/>
              <a:t>City specific information about living abroad</a:t>
            </a:r>
          </a:p>
          <a:p>
            <a:pPr>
              <a:defRPr/>
            </a:pPr>
            <a:r>
              <a:rPr lang="en-GB" dirty="0"/>
              <a:t>Geolocation and multilingual framework</a:t>
            </a:r>
          </a:p>
          <a:p>
            <a:pPr>
              <a:defRPr/>
            </a:pPr>
            <a:r>
              <a:rPr lang="en-GB" dirty="0"/>
              <a:t>Advanced functionality for studies (e.g. document upload)</a:t>
            </a:r>
          </a:p>
          <a:p>
            <a:pPr>
              <a:defRPr/>
            </a:pPr>
            <a:endParaRPr lang="en-GB" dirty="0"/>
          </a:p>
        </p:txBody>
      </p:sp>
      <p:sp>
        <p:nvSpPr>
          <p:cNvPr id="4" name="Tijdelijke aanduiding voor dianummer 3"/>
          <p:cNvSpPr>
            <a:spLocks noGrp="1"/>
          </p:cNvSpPr>
          <p:nvPr>
            <p:ph type="sldNum" sz="quarter" idx="12"/>
          </p:nvPr>
        </p:nvSpPr>
        <p:spPr>
          <a:xfrm>
            <a:off x="9448800" y="6489085"/>
            <a:ext cx="2743200" cy="365125"/>
          </a:xfrm>
        </p:spPr>
        <p:txBody>
          <a:bodyPr/>
          <a:lstStyle/>
          <a:p>
            <a:fld id="{C5F8D349-9146-4D22-BE5A-1EDB8D5E118D}" type="slidenum">
              <a:rPr lang="en-AU" smtClean="0"/>
              <a:t>22</a:t>
            </a:fld>
            <a:endParaRPr lang="en-AU"/>
          </a:p>
        </p:txBody>
      </p:sp>
    </p:spTree>
    <p:extLst>
      <p:ext uri="{BB962C8B-B14F-4D97-AF65-F5344CB8AC3E}">
        <p14:creationId xmlns:p14="http://schemas.microsoft.com/office/powerpoint/2010/main" val="4021077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2390"/>
            <a:ext cx="10515600" cy="1325563"/>
          </a:xfrm>
        </p:spPr>
        <p:txBody>
          <a:bodyPr/>
          <a:lstStyle/>
          <a:p>
            <a:r>
              <a:rPr lang="nl-NL" dirty="0" smtClean="0"/>
              <a:t>Egracons </a:t>
            </a:r>
            <a:r>
              <a:rPr lang="nl-NL" dirty="0" err="1" smtClean="0"/>
              <a:t>grade</a:t>
            </a:r>
            <a:r>
              <a:rPr lang="nl-NL" dirty="0" smtClean="0"/>
              <a:t> </a:t>
            </a:r>
            <a:r>
              <a:rPr lang="nl-NL" dirty="0" err="1" smtClean="0"/>
              <a:t>conversion</a:t>
            </a:r>
            <a:r>
              <a:rPr lang="nl-NL" dirty="0" smtClean="0"/>
              <a:t> system</a:t>
            </a:r>
            <a:endParaRPr lang="nl-BE" dirty="0"/>
          </a:p>
        </p:txBody>
      </p:sp>
      <p:pic>
        <p:nvPicPr>
          <p:cNvPr id="4" name="2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2814" y="0"/>
            <a:ext cx="3167063"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ijdelijke aanduiding voor inhoud 3"/>
          <p:cNvGraphicFramePr>
            <a:graphicFrameLocks/>
          </p:cNvGraphicFramePr>
          <p:nvPr>
            <p:extLst>
              <p:ext uri="{D42A27DB-BD31-4B8C-83A1-F6EECF244321}">
                <p14:modId xmlns:p14="http://schemas.microsoft.com/office/powerpoint/2010/main" val="1507499519"/>
              </p:ext>
            </p:extLst>
          </p:nvPr>
        </p:nvGraphicFramePr>
        <p:xfrm>
          <a:off x="1016002" y="1172052"/>
          <a:ext cx="8698229" cy="4247038"/>
        </p:xfrm>
        <a:graphic>
          <a:graphicData uri="http://schemas.openxmlformats.org/drawingml/2006/table">
            <a:tbl>
              <a:tblPr firstRow="1" firstCol="1" bandRow="1">
                <a:tableStyleId>{5C22544A-7EE6-4342-B048-85BDC9FD1C3A}</a:tableStyleId>
              </a:tblPr>
              <a:tblGrid>
                <a:gridCol w="940487">
                  <a:extLst>
                    <a:ext uri="{9D8B030D-6E8A-4147-A177-3AD203B41FA5}">
                      <a16:colId xmlns:a16="http://schemas.microsoft.com/office/drawing/2014/main" xmlns="" val="20000"/>
                    </a:ext>
                  </a:extLst>
                </a:gridCol>
                <a:gridCol w="491426">
                  <a:extLst>
                    <a:ext uri="{9D8B030D-6E8A-4147-A177-3AD203B41FA5}">
                      <a16:colId xmlns:a16="http://schemas.microsoft.com/office/drawing/2014/main" xmlns="" val="20001"/>
                    </a:ext>
                  </a:extLst>
                </a:gridCol>
                <a:gridCol w="491427">
                  <a:extLst>
                    <a:ext uri="{9D8B030D-6E8A-4147-A177-3AD203B41FA5}">
                      <a16:colId xmlns:a16="http://schemas.microsoft.com/office/drawing/2014/main" xmlns="" val="20002"/>
                    </a:ext>
                  </a:extLst>
                </a:gridCol>
                <a:gridCol w="601573">
                  <a:extLst>
                    <a:ext uri="{9D8B030D-6E8A-4147-A177-3AD203B41FA5}">
                      <a16:colId xmlns:a16="http://schemas.microsoft.com/office/drawing/2014/main" xmlns="" val="20003"/>
                    </a:ext>
                  </a:extLst>
                </a:gridCol>
                <a:gridCol w="576155">
                  <a:extLst>
                    <a:ext uri="{9D8B030D-6E8A-4147-A177-3AD203B41FA5}">
                      <a16:colId xmlns:a16="http://schemas.microsoft.com/office/drawing/2014/main" xmlns="" val="20004"/>
                    </a:ext>
                  </a:extLst>
                </a:gridCol>
                <a:gridCol w="593100">
                  <a:extLst>
                    <a:ext uri="{9D8B030D-6E8A-4147-A177-3AD203B41FA5}">
                      <a16:colId xmlns:a16="http://schemas.microsoft.com/office/drawing/2014/main" xmlns="" val="20005"/>
                    </a:ext>
                  </a:extLst>
                </a:gridCol>
                <a:gridCol w="584628">
                  <a:extLst>
                    <a:ext uri="{9D8B030D-6E8A-4147-A177-3AD203B41FA5}">
                      <a16:colId xmlns:a16="http://schemas.microsoft.com/office/drawing/2014/main" xmlns="" val="20006"/>
                    </a:ext>
                  </a:extLst>
                </a:gridCol>
                <a:gridCol w="567683">
                  <a:extLst>
                    <a:ext uri="{9D8B030D-6E8A-4147-A177-3AD203B41FA5}">
                      <a16:colId xmlns:a16="http://schemas.microsoft.com/office/drawing/2014/main" xmlns="" val="20007"/>
                    </a:ext>
                  </a:extLst>
                </a:gridCol>
                <a:gridCol w="516846">
                  <a:extLst>
                    <a:ext uri="{9D8B030D-6E8A-4147-A177-3AD203B41FA5}">
                      <a16:colId xmlns:a16="http://schemas.microsoft.com/office/drawing/2014/main" xmlns="" val="20008"/>
                    </a:ext>
                  </a:extLst>
                </a:gridCol>
                <a:gridCol w="584628">
                  <a:extLst>
                    <a:ext uri="{9D8B030D-6E8A-4147-A177-3AD203B41FA5}">
                      <a16:colId xmlns:a16="http://schemas.microsoft.com/office/drawing/2014/main" xmlns="" val="20009"/>
                    </a:ext>
                  </a:extLst>
                </a:gridCol>
                <a:gridCol w="601573">
                  <a:extLst>
                    <a:ext uri="{9D8B030D-6E8A-4147-A177-3AD203B41FA5}">
                      <a16:colId xmlns:a16="http://schemas.microsoft.com/office/drawing/2014/main" xmlns="" val="20010"/>
                    </a:ext>
                  </a:extLst>
                </a:gridCol>
                <a:gridCol w="525318">
                  <a:extLst>
                    <a:ext uri="{9D8B030D-6E8A-4147-A177-3AD203B41FA5}">
                      <a16:colId xmlns:a16="http://schemas.microsoft.com/office/drawing/2014/main" xmlns="" val="20011"/>
                    </a:ext>
                  </a:extLst>
                </a:gridCol>
                <a:gridCol w="524192">
                  <a:extLst>
                    <a:ext uri="{9D8B030D-6E8A-4147-A177-3AD203B41FA5}">
                      <a16:colId xmlns:a16="http://schemas.microsoft.com/office/drawing/2014/main" xmlns="" val="20012"/>
                    </a:ext>
                  </a:extLst>
                </a:gridCol>
                <a:gridCol w="492552">
                  <a:extLst>
                    <a:ext uri="{9D8B030D-6E8A-4147-A177-3AD203B41FA5}">
                      <a16:colId xmlns:a16="http://schemas.microsoft.com/office/drawing/2014/main" xmlns="" val="20013"/>
                    </a:ext>
                  </a:extLst>
                </a:gridCol>
                <a:gridCol w="606641">
                  <a:extLst>
                    <a:ext uri="{9D8B030D-6E8A-4147-A177-3AD203B41FA5}">
                      <a16:colId xmlns:a16="http://schemas.microsoft.com/office/drawing/2014/main" xmlns="" val="20014"/>
                    </a:ext>
                  </a:extLst>
                </a:gridCol>
              </a:tblGrid>
              <a:tr h="600652">
                <a:tc>
                  <a:txBody>
                    <a:bodyPr/>
                    <a:lstStyle/>
                    <a:p>
                      <a:pPr indent="-90170" algn="r">
                        <a:lnSpc>
                          <a:spcPct val="115000"/>
                        </a:lnSpc>
                        <a:spcAft>
                          <a:spcPts val="0"/>
                        </a:spcAft>
                      </a:pPr>
                      <a:r>
                        <a:rPr lang="en-US" sz="1100" b="1" dirty="0">
                          <a:effectLst/>
                          <a:latin typeface="+mn-lt"/>
                        </a:rPr>
                        <a:t>Italy</a:t>
                      </a:r>
                      <a:endParaRPr lang="nl-BE" sz="1100" b="1"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90170" algn="ctr" defTabSz="457200" rtl="0" eaLnBrk="1" latinLnBrk="0" hangingPunct="1">
                        <a:lnSpc>
                          <a:spcPct val="115000"/>
                        </a:lnSpc>
                        <a:spcAft>
                          <a:spcPts val="0"/>
                        </a:spcAft>
                      </a:pPr>
                      <a:r>
                        <a:rPr lang="en-US" sz="1100" b="0" kern="1200" dirty="0">
                          <a:solidFill>
                            <a:schemeClr val="dk1"/>
                          </a:solidFill>
                          <a:effectLst/>
                          <a:latin typeface="+mn-lt"/>
                          <a:ea typeface="+mn-ea"/>
                          <a:cs typeface="+mn-cs"/>
                        </a:rPr>
                        <a:t>18</a:t>
                      </a:r>
                      <a:endParaRPr lang="nl-BE" sz="1100" b="0" kern="1200" dirty="0">
                        <a:solidFill>
                          <a:schemeClr val="dk1"/>
                        </a:solidFill>
                        <a:effectLst/>
                        <a:latin typeface="+mn-lt"/>
                        <a:ea typeface="+mn-ea"/>
                        <a:cs typeface="+mn-cs"/>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indent="-90170" algn="ctr" defTabSz="457200" rtl="0" eaLnBrk="1" latinLnBrk="0" hangingPunct="1">
                        <a:lnSpc>
                          <a:spcPct val="115000"/>
                        </a:lnSpc>
                        <a:spcAft>
                          <a:spcPts val="0"/>
                        </a:spcAft>
                      </a:pPr>
                      <a:r>
                        <a:rPr lang="en-US" sz="1100" b="0" kern="1200" dirty="0">
                          <a:solidFill>
                            <a:schemeClr val="dk1"/>
                          </a:solidFill>
                          <a:effectLst/>
                          <a:latin typeface="+mn-lt"/>
                          <a:ea typeface="+mn-ea"/>
                          <a:cs typeface="+mn-cs"/>
                        </a:rPr>
                        <a:t>19</a:t>
                      </a:r>
                      <a:endParaRPr lang="nl-BE" sz="1100" b="0" kern="1200" dirty="0">
                        <a:solidFill>
                          <a:schemeClr val="dk1"/>
                        </a:solidFill>
                        <a:effectLst/>
                        <a:latin typeface="+mn-lt"/>
                        <a:ea typeface="+mn-ea"/>
                        <a:cs typeface="+mn-cs"/>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indent="-90170" algn="ctr" defTabSz="457200" rtl="0" eaLnBrk="1" latinLnBrk="0" hangingPunct="1">
                        <a:lnSpc>
                          <a:spcPct val="115000"/>
                        </a:lnSpc>
                        <a:spcAft>
                          <a:spcPts val="0"/>
                        </a:spcAft>
                      </a:pPr>
                      <a:r>
                        <a:rPr lang="en-US" sz="1100" b="0" kern="1200" dirty="0">
                          <a:solidFill>
                            <a:schemeClr val="dk1"/>
                          </a:solidFill>
                          <a:effectLst/>
                          <a:latin typeface="+mn-lt"/>
                          <a:ea typeface="+mn-ea"/>
                          <a:cs typeface="+mn-cs"/>
                        </a:rPr>
                        <a:t>20</a:t>
                      </a:r>
                      <a:endParaRPr lang="nl-BE" sz="1100" b="0" kern="1200" dirty="0">
                        <a:solidFill>
                          <a:schemeClr val="dk1"/>
                        </a:solidFill>
                        <a:effectLst/>
                        <a:latin typeface="+mn-lt"/>
                        <a:ea typeface="+mn-ea"/>
                        <a:cs typeface="+mn-cs"/>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indent="-90170" algn="ctr" defTabSz="457200" rtl="0" eaLnBrk="1" latinLnBrk="0" hangingPunct="1">
                        <a:lnSpc>
                          <a:spcPct val="115000"/>
                        </a:lnSpc>
                        <a:spcAft>
                          <a:spcPts val="0"/>
                        </a:spcAft>
                      </a:pPr>
                      <a:r>
                        <a:rPr lang="en-US" sz="1100" b="0" kern="1200">
                          <a:solidFill>
                            <a:schemeClr val="dk1"/>
                          </a:solidFill>
                          <a:effectLst/>
                          <a:latin typeface="+mn-lt"/>
                          <a:ea typeface="+mn-ea"/>
                          <a:cs typeface="+mn-cs"/>
                        </a:rPr>
                        <a:t>21</a:t>
                      </a:r>
                      <a:endParaRPr lang="nl-BE" sz="1100" b="0" kern="1200">
                        <a:solidFill>
                          <a:schemeClr val="dk1"/>
                        </a:solidFill>
                        <a:effectLst/>
                        <a:latin typeface="+mn-lt"/>
                        <a:ea typeface="+mn-ea"/>
                        <a:cs typeface="+mn-cs"/>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indent="-90170" algn="ctr" defTabSz="457200" rtl="0" eaLnBrk="1" latinLnBrk="0" hangingPunct="1">
                        <a:lnSpc>
                          <a:spcPct val="115000"/>
                        </a:lnSpc>
                        <a:spcAft>
                          <a:spcPts val="0"/>
                        </a:spcAft>
                      </a:pPr>
                      <a:r>
                        <a:rPr lang="en-US" sz="1100" b="0" kern="1200" dirty="0">
                          <a:solidFill>
                            <a:schemeClr val="dk1"/>
                          </a:solidFill>
                          <a:effectLst/>
                          <a:latin typeface="+mn-lt"/>
                          <a:ea typeface="+mn-ea"/>
                          <a:cs typeface="+mn-cs"/>
                        </a:rPr>
                        <a:t>22</a:t>
                      </a:r>
                      <a:endParaRPr lang="nl-BE" sz="1100" b="0" kern="1200" dirty="0">
                        <a:solidFill>
                          <a:schemeClr val="dk1"/>
                        </a:solidFill>
                        <a:effectLst/>
                        <a:latin typeface="+mn-lt"/>
                        <a:ea typeface="+mn-ea"/>
                        <a:cs typeface="+mn-cs"/>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indent="-90170" algn="ctr" defTabSz="457200" rtl="0" eaLnBrk="1" latinLnBrk="0" hangingPunct="1">
                        <a:lnSpc>
                          <a:spcPct val="115000"/>
                        </a:lnSpc>
                        <a:spcAft>
                          <a:spcPts val="0"/>
                        </a:spcAft>
                      </a:pPr>
                      <a:r>
                        <a:rPr lang="en-US" sz="1100" b="0" kern="1200">
                          <a:solidFill>
                            <a:schemeClr val="dk1"/>
                          </a:solidFill>
                          <a:effectLst/>
                          <a:latin typeface="+mn-lt"/>
                          <a:ea typeface="+mn-ea"/>
                          <a:cs typeface="+mn-cs"/>
                        </a:rPr>
                        <a:t>23</a:t>
                      </a:r>
                      <a:endParaRPr lang="nl-BE" sz="1100" b="0" kern="1200">
                        <a:solidFill>
                          <a:schemeClr val="dk1"/>
                        </a:solidFill>
                        <a:effectLst/>
                        <a:latin typeface="+mn-lt"/>
                        <a:ea typeface="+mn-ea"/>
                        <a:cs typeface="+mn-cs"/>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indent="-90170" algn="ctr" defTabSz="457200" rtl="0" eaLnBrk="1" latinLnBrk="0" hangingPunct="1">
                        <a:lnSpc>
                          <a:spcPct val="115000"/>
                        </a:lnSpc>
                        <a:spcAft>
                          <a:spcPts val="0"/>
                        </a:spcAft>
                      </a:pPr>
                      <a:r>
                        <a:rPr lang="en-US" sz="1100" b="0" kern="1200" dirty="0">
                          <a:solidFill>
                            <a:schemeClr val="dk1"/>
                          </a:solidFill>
                          <a:effectLst/>
                          <a:latin typeface="+mn-lt"/>
                          <a:ea typeface="+mn-ea"/>
                          <a:cs typeface="+mn-cs"/>
                        </a:rPr>
                        <a:t>24</a:t>
                      </a:r>
                      <a:endParaRPr lang="nl-BE" sz="1100" b="0" kern="1200" dirty="0">
                        <a:solidFill>
                          <a:schemeClr val="dk1"/>
                        </a:solidFill>
                        <a:effectLst/>
                        <a:latin typeface="+mn-lt"/>
                        <a:ea typeface="+mn-ea"/>
                        <a:cs typeface="+mn-cs"/>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indent="-90170" algn="ctr" defTabSz="457200" rtl="0" eaLnBrk="1" latinLnBrk="0" hangingPunct="1">
                        <a:lnSpc>
                          <a:spcPct val="115000"/>
                        </a:lnSpc>
                        <a:spcAft>
                          <a:spcPts val="0"/>
                        </a:spcAft>
                      </a:pPr>
                      <a:r>
                        <a:rPr lang="en-US" sz="1100" b="0" kern="1200" dirty="0">
                          <a:solidFill>
                            <a:schemeClr val="dk1"/>
                          </a:solidFill>
                          <a:effectLst/>
                          <a:latin typeface="+mn-lt"/>
                          <a:ea typeface="+mn-ea"/>
                          <a:cs typeface="+mn-cs"/>
                        </a:rPr>
                        <a:t>25</a:t>
                      </a:r>
                      <a:endParaRPr lang="nl-BE" sz="1100" b="0" kern="1200" dirty="0">
                        <a:solidFill>
                          <a:schemeClr val="dk1"/>
                        </a:solidFill>
                        <a:effectLst/>
                        <a:latin typeface="+mn-lt"/>
                        <a:ea typeface="+mn-ea"/>
                        <a:cs typeface="+mn-cs"/>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indent="-90170" algn="ctr" defTabSz="457200" rtl="0" eaLnBrk="1" latinLnBrk="0" hangingPunct="1">
                        <a:lnSpc>
                          <a:spcPct val="115000"/>
                        </a:lnSpc>
                        <a:spcAft>
                          <a:spcPts val="0"/>
                        </a:spcAft>
                      </a:pPr>
                      <a:r>
                        <a:rPr lang="en-US" sz="1100" b="0" kern="1200" dirty="0">
                          <a:solidFill>
                            <a:schemeClr val="dk1"/>
                          </a:solidFill>
                          <a:effectLst/>
                          <a:latin typeface="+mn-lt"/>
                          <a:ea typeface="+mn-ea"/>
                          <a:cs typeface="+mn-cs"/>
                        </a:rPr>
                        <a:t>26</a:t>
                      </a:r>
                      <a:endParaRPr lang="nl-BE" sz="1100" b="0" kern="1200" dirty="0">
                        <a:solidFill>
                          <a:schemeClr val="dk1"/>
                        </a:solidFill>
                        <a:effectLst/>
                        <a:latin typeface="+mn-lt"/>
                        <a:ea typeface="+mn-ea"/>
                        <a:cs typeface="+mn-cs"/>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indent="-90170" algn="ctr" defTabSz="457200" rtl="0" eaLnBrk="1" latinLnBrk="0" hangingPunct="1">
                        <a:lnSpc>
                          <a:spcPct val="115000"/>
                        </a:lnSpc>
                        <a:spcAft>
                          <a:spcPts val="0"/>
                        </a:spcAft>
                      </a:pPr>
                      <a:r>
                        <a:rPr lang="en-US" sz="1100" b="0" kern="1200" dirty="0">
                          <a:solidFill>
                            <a:schemeClr val="dk1"/>
                          </a:solidFill>
                          <a:effectLst/>
                          <a:latin typeface="+mn-lt"/>
                          <a:ea typeface="+mn-ea"/>
                          <a:cs typeface="+mn-cs"/>
                        </a:rPr>
                        <a:t>27</a:t>
                      </a:r>
                      <a:endParaRPr lang="nl-BE" sz="1100" b="0" kern="1200" dirty="0">
                        <a:solidFill>
                          <a:schemeClr val="dk1"/>
                        </a:solidFill>
                        <a:effectLst/>
                        <a:latin typeface="+mn-lt"/>
                        <a:ea typeface="+mn-ea"/>
                        <a:cs typeface="+mn-cs"/>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indent="-90170" algn="ctr" defTabSz="457200" rtl="0" eaLnBrk="1" latinLnBrk="0" hangingPunct="1">
                        <a:lnSpc>
                          <a:spcPct val="115000"/>
                        </a:lnSpc>
                        <a:spcAft>
                          <a:spcPts val="0"/>
                        </a:spcAft>
                      </a:pPr>
                      <a:r>
                        <a:rPr lang="en-US" sz="1100" b="0" kern="1200" dirty="0">
                          <a:solidFill>
                            <a:schemeClr val="dk1"/>
                          </a:solidFill>
                          <a:effectLst/>
                          <a:latin typeface="+mn-lt"/>
                          <a:ea typeface="+mn-ea"/>
                          <a:cs typeface="+mn-cs"/>
                        </a:rPr>
                        <a:t>28</a:t>
                      </a:r>
                      <a:endParaRPr lang="nl-BE" sz="1100" b="0" kern="1200" dirty="0">
                        <a:solidFill>
                          <a:schemeClr val="dk1"/>
                        </a:solidFill>
                        <a:effectLst/>
                        <a:latin typeface="+mn-lt"/>
                        <a:ea typeface="+mn-ea"/>
                        <a:cs typeface="+mn-cs"/>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indent="-90170" algn="ctr" defTabSz="457200" rtl="0" eaLnBrk="1" latinLnBrk="0" hangingPunct="1">
                        <a:lnSpc>
                          <a:spcPct val="115000"/>
                        </a:lnSpc>
                        <a:spcAft>
                          <a:spcPts val="0"/>
                        </a:spcAft>
                      </a:pPr>
                      <a:r>
                        <a:rPr lang="en-US" sz="1100" b="0" kern="1200" dirty="0">
                          <a:solidFill>
                            <a:schemeClr val="dk1"/>
                          </a:solidFill>
                          <a:effectLst/>
                          <a:latin typeface="+mn-lt"/>
                          <a:ea typeface="+mn-ea"/>
                          <a:cs typeface="+mn-cs"/>
                        </a:rPr>
                        <a:t>29</a:t>
                      </a:r>
                      <a:endParaRPr lang="nl-BE" sz="1100" b="0" kern="1200" dirty="0">
                        <a:solidFill>
                          <a:schemeClr val="dk1"/>
                        </a:solidFill>
                        <a:effectLst/>
                        <a:latin typeface="+mn-lt"/>
                        <a:ea typeface="+mn-ea"/>
                        <a:cs typeface="+mn-cs"/>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indent="-90170" algn="ctr" defTabSz="457200" rtl="0" eaLnBrk="1" latinLnBrk="0" hangingPunct="1">
                        <a:lnSpc>
                          <a:spcPct val="115000"/>
                        </a:lnSpc>
                        <a:spcAft>
                          <a:spcPts val="0"/>
                        </a:spcAft>
                      </a:pPr>
                      <a:r>
                        <a:rPr lang="en-US" sz="1100" b="0" kern="1200" dirty="0">
                          <a:solidFill>
                            <a:schemeClr val="dk1"/>
                          </a:solidFill>
                          <a:effectLst/>
                          <a:latin typeface="+mn-lt"/>
                          <a:ea typeface="+mn-ea"/>
                          <a:cs typeface="+mn-cs"/>
                        </a:rPr>
                        <a:t>30</a:t>
                      </a:r>
                      <a:endParaRPr lang="nl-BE" sz="1100" b="0" kern="1200" dirty="0">
                        <a:solidFill>
                          <a:schemeClr val="dk1"/>
                        </a:solidFill>
                        <a:effectLst/>
                        <a:latin typeface="+mn-lt"/>
                        <a:ea typeface="+mn-ea"/>
                        <a:cs typeface="+mn-cs"/>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indent="-90170" algn="ctr" defTabSz="457200" rtl="0" eaLnBrk="1" latinLnBrk="0" hangingPunct="1">
                        <a:lnSpc>
                          <a:spcPct val="115000"/>
                        </a:lnSpc>
                        <a:spcAft>
                          <a:spcPts val="0"/>
                        </a:spcAft>
                      </a:pPr>
                      <a:r>
                        <a:rPr lang="en-US" sz="1100" b="0" kern="1200" dirty="0" smtClean="0">
                          <a:solidFill>
                            <a:schemeClr val="dk1"/>
                          </a:solidFill>
                          <a:effectLst/>
                          <a:latin typeface="+mn-lt"/>
                          <a:ea typeface="+mn-ea"/>
                          <a:cs typeface="+mn-cs"/>
                        </a:rPr>
                        <a:t>30</a:t>
                      </a:r>
                    </a:p>
                    <a:p>
                      <a:pPr marL="0" indent="-90170" algn="ctr" defTabSz="457200" rtl="0" eaLnBrk="1" latinLnBrk="0" hangingPunct="1">
                        <a:lnSpc>
                          <a:spcPct val="115000"/>
                        </a:lnSpc>
                        <a:spcAft>
                          <a:spcPts val="0"/>
                        </a:spcAft>
                      </a:pPr>
                      <a:r>
                        <a:rPr lang="en-US" sz="1100" b="0" kern="1200" dirty="0" smtClean="0">
                          <a:solidFill>
                            <a:schemeClr val="dk1"/>
                          </a:solidFill>
                          <a:effectLst/>
                          <a:latin typeface="+mn-lt"/>
                          <a:ea typeface="+mn-ea"/>
                          <a:cs typeface="+mn-cs"/>
                        </a:rPr>
                        <a:t> </a:t>
                      </a:r>
                      <a:r>
                        <a:rPr lang="en-US" sz="1100" b="0" kern="1200" dirty="0">
                          <a:solidFill>
                            <a:schemeClr val="dk1"/>
                          </a:solidFill>
                          <a:effectLst/>
                          <a:latin typeface="+mn-lt"/>
                          <a:ea typeface="+mn-ea"/>
                          <a:cs typeface="+mn-cs"/>
                        </a:rPr>
                        <a:t>cum laude</a:t>
                      </a:r>
                      <a:endParaRPr lang="nl-BE" sz="1100" b="0" kern="1200" dirty="0">
                        <a:solidFill>
                          <a:schemeClr val="dk1"/>
                        </a:solidFill>
                        <a:effectLst/>
                        <a:latin typeface="+mn-lt"/>
                        <a:ea typeface="+mn-ea"/>
                        <a:cs typeface="+mn-cs"/>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000"/>
                  </a:ext>
                </a:extLst>
              </a:tr>
              <a:tr h="591000">
                <a:tc>
                  <a:txBody>
                    <a:bodyPr/>
                    <a:lstStyle/>
                    <a:p>
                      <a:pPr indent="-90170" algn="r">
                        <a:lnSpc>
                          <a:spcPct val="115000"/>
                        </a:lnSpc>
                        <a:spcAft>
                          <a:spcPts val="0"/>
                        </a:spcAft>
                      </a:pPr>
                      <a:r>
                        <a:rPr lang="en-US" sz="1100" b="1" dirty="0">
                          <a:effectLst/>
                          <a:latin typeface="+mn-lt"/>
                        </a:rPr>
                        <a:t>Belgium</a:t>
                      </a:r>
                      <a:endParaRPr lang="nl-BE" sz="1100" b="1"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en-US" sz="1100" b="0" dirty="0">
                          <a:effectLst/>
                          <a:latin typeface="+mn-lt"/>
                        </a:rPr>
                        <a:t>10</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en-US" sz="1100" b="0">
                          <a:effectLst/>
                          <a:latin typeface="+mn-lt"/>
                        </a:rPr>
                        <a:t>11</a:t>
                      </a:r>
                      <a:endParaRPr lang="nl-BE" sz="1100" b="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en-US" sz="1100" b="0">
                          <a:effectLst/>
                          <a:latin typeface="+mn-lt"/>
                        </a:rPr>
                        <a:t>12</a:t>
                      </a:r>
                      <a:endParaRPr lang="nl-BE" sz="1100" b="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en-US" sz="1100" b="0">
                          <a:effectLst/>
                          <a:latin typeface="+mn-lt"/>
                        </a:rPr>
                        <a:t>13</a:t>
                      </a:r>
                      <a:endParaRPr lang="nl-BE" sz="1100" b="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en-US" sz="1100" b="0">
                          <a:effectLst/>
                          <a:latin typeface="+mn-lt"/>
                        </a:rPr>
                        <a:t>14</a:t>
                      </a:r>
                      <a:endParaRPr lang="nl-BE" sz="1100" b="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en-US" sz="1100" b="0">
                          <a:effectLst/>
                          <a:latin typeface="+mn-lt"/>
                        </a:rPr>
                        <a:t>15</a:t>
                      </a:r>
                      <a:endParaRPr lang="nl-BE" sz="1100" b="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en-US" sz="1100" b="0">
                          <a:effectLst/>
                          <a:latin typeface="+mn-lt"/>
                        </a:rPr>
                        <a:t>16</a:t>
                      </a:r>
                      <a:endParaRPr lang="nl-BE" sz="1100" b="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en-US" sz="1100" b="0">
                          <a:effectLst/>
                          <a:latin typeface="+mn-lt"/>
                        </a:rPr>
                        <a:t>17</a:t>
                      </a:r>
                      <a:endParaRPr lang="nl-BE" sz="1100" b="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en-US" sz="1100" b="0">
                          <a:effectLst/>
                          <a:latin typeface="+mn-lt"/>
                        </a:rPr>
                        <a:t>18</a:t>
                      </a:r>
                      <a:endParaRPr lang="nl-BE" sz="1100" b="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en-US" sz="1100" b="0">
                          <a:effectLst/>
                          <a:latin typeface="+mn-lt"/>
                        </a:rPr>
                        <a:t>19</a:t>
                      </a:r>
                      <a:endParaRPr lang="nl-BE" sz="1100" b="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en-US" sz="1100" b="0" dirty="0">
                          <a:effectLst/>
                          <a:latin typeface="+mn-lt"/>
                        </a:rPr>
                        <a:t>20</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dirty="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dirty="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10034">
                <a:tc>
                  <a:txBody>
                    <a:bodyPr/>
                    <a:lstStyle/>
                    <a:p>
                      <a:pPr indent="-90170" algn="r">
                        <a:lnSpc>
                          <a:spcPct val="115000"/>
                        </a:lnSpc>
                        <a:spcAft>
                          <a:spcPts val="0"/>
                        </a:spcAft>
                      </a:pPr>
                      <a:r>
                        <a:rPr lang="en-US" sz="1100" b="1" dirty="0">
                          <a:effectLst/>
                          <a:latin typeface="+mn-lt"/>
                        </a:rPr>
                        <a:t>Netherlands</a:t>
                      </a:r>
                      <a:endParaRPr lang="nl-BE" sz="1100" b="1"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en-US" sz="1100" b="0" dirty="0">
                          <a:effectLst/>
                          <a:latin typeface="+mn-lt"/>
                        </a:rPr>
                        <a:t>6</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en-US" sz="1100" b="0" dirty="0">
                          <a:effectLst/>
                          <a:latin typeface="+mn-lt"/>
                        </a:rPr>
                        <a:t>7</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en-US" sz="1100" b="0" dirty="0">
                          <a:effectLst/>
                          <a:latin typeface="+mn-lt"/>
                        </a:rPr>
                        <a:t>8</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en-US" sz="1100" b="0" dirty="0">
                          <a:effectLst/>
                          <a:latin typeface="+mn-lt"/>
                        </a:rPr>
                        <a:t>9</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en-US" sz="1100" b="0" dirty="0">
                          <a:effectLst/>
                          <a:latin typeface="+mn-lt"/>
                        </a:rPr>
                        <a:t>1</a:t>
                      </a:r>
                      <a:r>
                        <a:rPr lang="it-IT" sz="1100" b="0" dirty="0">
                          <a:effectLst/>
                          <a:latin typeface="+mn-lt"/>
                        </a:rPr>
                        <a:t>0</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dirty="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dirty="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dirty="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dirty="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dirty="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dirty="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86408">
                <a:tc>
                  <a:txBody>
                    <a:bodyPr/>
                    <a:lstStyle/>
                    <a:p>
                      <a:pPr indent="-90170" algn="r">
                        <a:lnSpc>
                          <a:spcPct val="115000"/>
                        </a:lnSpc>
                        <a:spcAft>
                          <a:spcPts val="0"/>
                        </a:spcAft>
                      </a:pPr>
                      <a:r>
                        <a:rPr lang="it-IT" sz="1100" b="1" dirty="0">
                          <a:effectLst/>
                          <a:latin typeface="+mn-lt"/>
                        </a:rPr>
                        <a:t>Spain</a:t>
                      </a:r>
                      <a:endParaRPr lang="nl-BE" sz="1100" b="1"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dirty="0">
                          <a:effectLst/>
                          <a:latin typeface="+mn-lt"/>
                        </a:rPr>
                        <a:t>5,00 - 5,49</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a:effectLst/>
                          <a:latin typeface="+mn-lt"/>
                        </a:rPr>
                        <a:t>5,50 - 5,99</a:t>
                      </a:r>
                      <a:endParaRPr lang="nl-BE" sz="1100" b="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dirty="0">
                          <a:effectLst/>
                          <a:latin typeface="+mn-lt"/>
                        </a:rPr>
                        <a:t>6,00 - 6,49</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a:effectLst/>
                          <a:latin typeface="+mn-lt"/>
                        </a:rPr>
                        <a:t>6,50 - 6,99</a:t>
                      </a:r>
                      <a:endParaRPr lang="nl-BE" sz="1100" b="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a:effectLst/>
                          <a:latin typeface="+mn-lt"/>
                        </a:rPr>
                        <a:t>7,00 - 7,49</a:t>
                      </a:r>
                      <a:endParaRPr lang="nl-BE" sz="1100" b="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dirty="0">
                          <a:effectLst/>
                          <a:latin typeface="+mn-lt"/>
                        </a:rPr>
                        <a:t>7,50 - 7,99</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dirty="0">
                          <a:effectLst/>
                          <a:latin typeface="+mn-lt"/>
                        </a:rPr>
                        <a:t>8,00 - 8,49</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dirty="0">
                          <a:effectLst/>
                          <a:latin typeface="+mn-lt"/>
                        </a:rPr>
                        <a:t>8,50 - 8,99</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dirty="0">
                          <a:effectLst/>
                          <a:latin typeface="+mn-lt"/>
                        </a:rPr>
                        <a:t>9,00 - 9,49</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dirty="0">
                          <a:effectLst/>
                          <a:latin typeface="+mn-lt"/>
                        </a:rPr>
                        <a:t>9,50- 10,0</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dirty="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dirty="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97467">
                <a:tc>
                  <a:txBody>
                    <a:bodyPr/>
                    <a:lstStyle/>
                    <a:p>
                      <a:pPr indent="-90170" algn="r">
                        <a:lnSpc>
                          <a:spcPct val="115000"/>
                        </a:lnSpc>
                        <a:spcAft>
                          <a:spcPts val="0"/>
                        </a:spcAft>
                      </a:pPr>
                      <a:r>
                        <a:rPr lang="it-IT" sz="1100" b="1" dirty="0">
                          <a:effectLst/>
                          <a:latin typeface="+mn-lt"/>
                        </a:rPr>
                        <a:t>Norway</a:t>
                      </a:r>
                      <a:endParaRPr lang="nl-BE" sz="1100" b="1"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dirty="0" smtClean="0">
                          <a:effectLst/>
                          <a:latin typeface="+mn-lt"/>
                          <a:ea typeface="+mn-ea"/>
                          <a:cs typeface="+mn-cs"/>
                        </a:rPr>
                        <a:t>E</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dirty="0" smtClean="0">
                          <a:effectLst/>
                          <a:latin typeface="+mn-lt"/>
                        </a:rPr>
                        <a:t>D</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dirty="0" smtClean="0">
                          <a:effectLst/>
                          <a:latin typeface="+mn-lt"/>
                        </a:rPr>
                        <a:t>C</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dirty="0" smtClean="0">
                          <a:effectLst/>
                          <a:latin typeface="+mn-lt"/>
                        </a:rPr>
                        <a:t>B</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dirty="0" smtClean="0">
                          <a:effectLst/>
                          <a:latin typeface="+mn-lt"/>
                          <a:ea typeface="+mn-ea"/>
                          <a:cs typeface="+mn-cs"/>
                        </a:rPr>
                        <a:t>A</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dirty="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dirty="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678305">
                <a:tc>
                  <a:txBody>
                    <a:bodyPr/>
                    <a:lstStyle/>
                    <a:p>
                      <a:pPr indent="-90170" algn="r">
                        <a:lnSpc>
                          <a:spcPct val="115000"/>
                        </a:lnSpc>
                        <a:spcAft>
                          <a:spcPts val="0"/>
                        </a:spcAft>
                      </a:pPr>
                      <a:r>
                        <a:rPr lang="it-IT" sz="1100" b="1" dirty="0">
                          <a:effectLst/>
                          <a:latin typeface="+mn-lt"/>
                        </a:rPr>
                        <a:t> UK</a:t>
                      </a:r>
                      <a:endParaRPr lang="nl-BE" sz="1100" b="1"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a:effectLst/>
                          <a:latin typeface="+mn-lt"/>
                        </a:rPr>
                        <a:t>40-44</a:t>
                      </a:r>
                      <a:endParaRPr lang="nl-BE" sz="1100" b="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a:effectLst/>
                          <a:latin typeface="+mn-lt"/>
                        </a:rPr>
                        <a:t>45-49</a:t>
                      </a:r>
                      <a:endParaRPr lang="nl-BE" sz="1100" b="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a:effectLst/>
                          <a:latin typeface="+mn-lt"/>
                        </a:rPr>
                        <a:t>50-54</a:t>
                      </a:r>
                      <a:endParaRPr lang="nl-BE" sz="1100" b="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dirty="0">
                          <a:effectLst/>
                          <a:latin typeface="+mn-lt"/>
                        </a:rPr>
                        <a:t>55-59</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a:effectLst/>
                          <a:latin typeface="+mn-lt"/>
                        </a:rPr>
                        <a:t>60-64</a:t>
                      </a:r>
                      <a:endParaRPr lang="nl-BE" sz="1100" b="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a:effectLst/>
                          <a:latin typeface="+mn-lt"/>
                        </a:rPr>
                        <a:t>65-69</a:t>
                      </a:r>
                      <a:endParaRPr lang="nl-BE" sz="1100" b="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a:effectLst/>
                          <a:latin typeface="+mn-lt"/>
                        </a:rPr>
                        <a:t>70-74</a:t>
                      </a:r>
                      <a:endParaRPr lang="nl-BE" sz="1100" b="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a:effectLst/>
                          <a:latin typeface="+mn-lt"/>
                        </a:rPr>
                        <a:t>75-79</a:t>
                      </a:r>
                      <a:endParaRPr lang="nl-BE" sz="1100" b="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a:effectLst/>
                          <a:latin typeface="+mn-lt"/>
                        </a:rPr>
                        <a:t>80-84</a:t>
                      </a:r>
                      <a:endParaRPr lang="nl-BE" sz="1100" b="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dirty="0">
                          <a:effectLst/>
                          <a:latin typeface="+mn-lt"/>
                        </a:rPr>
                        <a:t>85-89</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53340" algn="ctr">
                        <a:lnSpc>
                          <a:spcPct val="115000"/>
                        </a:lnSpc>
                        <a:spcAft>
                          <a:spcPts val="0"/>
                        </a:spcAft>
                      </a:pPr>
                      <a:r>
                        <a:rPr lang="it-IT" sz="1100" b="0" dirty="0">
                          <a:effectLst/>
                          <a:latin typeface="+mn-lt"/>
                        </a:rPr>
                        <a:t>90-94</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dirty="0">
                          <a:effectLst/>
                          <a:latin typeface="+mn-lt"/>
                        </a:rPr>
                        <a:t>95-100</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dirty="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dirty="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583172">
                <a:tc>
                  <a:txBody>
                    <a:bodyPr/>
                    <a:lstStyle/>
                    <a:p>
                      <a:pPr indent="-90170" algn="r">
                        <a:lnSpc>
                          <a:spcPct val="115000"/>
                        </a:lnSpc>
                        <a:spcAft>
                          <a:spcPts val="0"/>
                        </a:spcAft>
                      </a:pPr>
                      <a:r>
                        <a:rPr lang="it-IT" sz="1100" b="1" dirty="0">
                          <a:effectLst/>
                          <a:latin typeface="+mn-lt"/>
                        </a:rPr>
                        <a:t>Germany </a:t>
                      </a:r>
                      <a:endParaRPr lang="nl-BE" sz="1100" b="1"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dirty="0">
                          <a:effectLst/>
                          <a:latin typeface="+mn-lt"/>
                        </a:rPr>
                        <a:t>5</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dirty="0">
                          <a:effectLst/>
                          <a:latin typeface="+mn-lt"/>
                        </a:rPr>
                        <a:t>6</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dirty="0">
                          <a:effectLst/>
                          <a:latin typeface="+mn-lt"/>
                        </a:rPr>
                        <a:t>7</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dirty="0">
                          <a:effectLst/>
                          <a:latin typeface="+mn-lt"/>
                        </a:rPr>
                        <a:t>8</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dirty="0">
                          <a:effectLst/>
                          <a:latin typeface="+mn-lt"/>
                        </a:rPr>
                        <a:t>9</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dirty="0">
                          <a:effectLst/>
                          <a:latin typeface="+mn-lt"/>
                        </a:rPr>
                        <a:t>10</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dirty="0">
                          <a:effectLst/>
                          <a:latin typeface="+mn-lt"/>
                        </a:rPr>
                        <a:t>11</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dirty="0">
                          <a:effectLst/>
                          <a:latin typeface="+mn-lt"/>
                        </a:rPr>
                        <a:t>12</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dirty="0">
                          <a:effectLst/>
                          <a:latin typeface="+mn-lt"/>
                        </a:rPr>
                        <a:t>13</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dirty="0">
                          <a:effectLst/>
                          <a:latin typeface="+mn-lt"/>
                        </a:rPr>
                        <a:t>14</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90170" algn="ctr">
                        <a:lnSpc>
                          <a:spcPct val="115000"/>
                        </a:lnSpc>
                        <a:spcAft>
                          <a:spcPts val="0"/>
                        </a:spcAft>
                      </a:pPr>
                      <a:r>
                        <a:rPr lang="it-IT" sz="1100" b="0" dirty="0">
                          <a:effectLst/>
                          <a:latin typeface="+mn-lt"/>
                        </a:rPr>
                        <a:t>15</a:t>
                      </a:r>
                      <a:endParaRPr lang="nl-BE" sz="1100" b="0" dirty="0">
                        <a:effectLst/>
                        <a:latin typeface="+mn-lt"/>
                        <a:ea typeface="Calibri"/>
                        <a:cs typeface="Times New Roman"/>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dirty="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dirty="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1100" b="0" dirty="0">
                        <a:effectLst/>
                        <a:latin typeface="+mn-lt"/>
                      </a:endParaRPr>
                    </a:p>
                  </a:txBody>
                  <a:tcPr marL="68590" marR="685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3" name="Tijdelijke aanduiding voor dianummer 2"/>
          <p:cNvSpPr>
            <a:spLocks noGrp="1"/>
          </p:cNvSpPr>
          <p:nvPr>
            <p:ph type="sldNum" sz="quarter" idx="12"/>
          </p:nvPr>
        </p:nvSpPr>
        <p:spPr>
          <a:xfrm>
            <a:off x="9426677" y="6454139"/>
            <a:ext cx="2743200" cy="365125"/>
          </a:xfrm>
        </p:spPr>
        <p:txBody>
          <a:bodyPr/>
          <a:lstStyle/>
          <a:p>
            <a:fld id="{C5F8D349-9146-4D22-BE5A-1EDB8D5E118D}" type="slidenum">
              <a:rPr lang="en-AU" smtClean="0"/>
              <a:t>23</a:t>
            </a:fld>
            <a:endParaRPr lang="en-AU"/>
          </a:p>
        </p:txBody>
      </p:sp>
    </p:spTree>
    <p:extLst>
      <p:ext uri="{BB962C8B-B14F-4D97-AF65-F5344CB8AC3E}">
        <p14:creationId xmlns:p14="http://schemas.microsoft.com/office/powerpoint/2010/main" val="4203441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8 CuadroTexto"/>
          <p:cNvSpPr txBox="1">
            <a:spLocks noChangeArrowheads="1"/>
          </p:cNvSpPr>
          <p:nvPr/>
        </p:nvSpPr>
        <p:spPr bwMode="auto">
          <a:xfrm>
            <a:off x="2222501" y="1257302"/>
            <a:ext cx="842486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nl-BE" sz="2400" b="1" u="sng" dirty="0"/>
              <a:t>Italy</a:t>
            </a:r>
            <a:r>
              <a:rPr lang="en-GB" altLang="nl-BE" sz="1800" dirty="0"/>
              <a:t> (</a:t>
            </a:r>
            <a:r>
              <a:rPr lang="en-GB" altLang="nl-BE" sz="1800" i="1" dirty="0"/>
              <a:t>Users’ Guide </a:t>
            </a:r>
            <a:r>
              <a:rPr lang="en-GB" altLang="nl-BE" sz="1800" i="1" dirty="0" err="1"/>
              <a:t>ECTS</a:t>
            </a:r>
            <a:r>
              <a:rPr lang="en-GB" altLang="nl-BE" sz="1800" i="1" dirty="0"/>
              <a:t> 2009</a:t>
            </a:r>
            <a:r>
              <a:rPr lang="en-GB" altLang="nl-BE" sz="1800" dirty="0"/>
              <a:t>, p. 43)</a:t>
            </a:r>
            <a:r>
              <a:rPr lang="en-GB" altLang="nl-BE" sz="2400" dirty="0"/>
              <a:t> :</a:t>
            </a:r>
          </a:p>
          <a:p>
            <a:pPr eaLnBrk="1" hangingPunct="1">
              <a:spcBef>
                <a:spcPct val="0"/>
              </a:spcBef>
              <a:buFontTx/>
              <a:buNone/>
            </a:pPr>
            <a:endParaRPr lang="en-GB" altLang="nl-BE" sz="1600" dirty="0"/>
          </a:p>
          <a:p>
            <a:pPr eaLnBrk="1" hangingPunct="1">
              <a:spcBef>
                <a:spcPct val="0"/>
              </a:spcBef>
              <a:buFontTx/>
              <a:buNone/>
            </a:pPr>
            <a:endParaRPr lang="en-GB" altLang="nl-BE" sz="1600" dirty="0"/>
          </a:p>
          <a:p>
            <a:pPr eaLnBrk="1" hangingPunct="1">
              <a:spcBef>
                <a:spcPct val="0"/>
              </a:spcBef>
              <a:buFontTx/>
              <a:buNone/>
            </a:pPr>
            <a:endParaRPr lang="en-GB" altLang="nl-BE" sz="1600" dirty="0"/>
          </a:p>
          <a:p>
            <a:pPr eaLnBrk="1" hangingPunct="1">
              <a:spcBef>
                <a:spcPct val="0"/>
              </a:spcBef>
              <a:buFontTx/>
              <a:buNone/>
            </a:pPr>
            <a:endParaRPr lang="en-GB" altLang="nl-BE" sz="1600" dirty="0"/>
          </a:p>
          <a:p>
            <a:pPr eaLnBrk="1" hangingPunct="1">
              <a:spcBef>
                <a:spcPct val="0"/>
              </a:spcBef>
              <a:buFontTx/>
              <a:buNone/>
            </a:pPr>
            <a:endParaRPr lang="en-GB" altLang="nl-BE" sz="1600" dirty="0"/>
          </a:p>
          <a:p>
            <a:pPr eaLnBrk="1" hangingPunct="1">
              <a:spcBef>
                <a:spcPct val="0"/>
              </a:spcBef>
              <a:buFontTx/>
              <a:buNone/>
            </a:pPr>
            <a:r>
              <a:rPr lang="en-GB" altLang="nl-BE" sz="2400" b="1" u="sng" dirty="0"/>
              <a:t>France </a:t>
            </a:r>
            <a:r>
              <a:rPr lang="en-GB" altLang="nl-BE" sz="2000" dirty="0"/>
              <a:t> </a:t>
            </a:r>
            <a:r>
              <a:rPr lang="en-GB" altLang="nl-BE" sz="1800" dirty="0"/>
              <a:t>(table </a:t>
            </a:r>
            <a:r>
              <a:rPr lang="en-GB" altLang="nl-BE" sz="1800" dirty="0" err="1"/>
              <a:t>Université</a:t>
            </a:r>
            <a:r>
              <a:rPr lang="en-GB" altLang="nl-BE" sz="1800" dirty="0"/>
              <a:t> de Rouen, all disciplines, all levels)</a:t>
            </a:r>
          </a:p>
          <a:p>
            <a:pPr eaLnBrk="1" hangingPunct="1">
              <a:spcBef>
                <a:spcPct val="0"/>
              </a:spcBef>
              <a:buFontTx/>
              <a:buNone/>
            </a:pPr>
            <a:endParaRPr lang="en-GB" altLang="nl-BE" sz="1800" dirty="0"/>
          </a:p>
          <a:p>
            <a:pPr eaLnBrk="1" hangingPunct="1">
              <a:spcBef>
                <a:spcPct val="0"/>
              </a:spcBef>
              <a:buFontTx/>
              <a:buNone/>
            </a:pPr>
            <a:endParaRPr lang="en-GB" altLang="nl-BE" sz="1800" dirty="0"/>
          </a:p>
          <a:p>
            <a:pPr eaLnBrk="1" hangingPunct="1">
              <a:spcBef>
                <a:spcPct val="0"/>
              </a:spcBef>
              <a:buFontTx/>
              <a:buNone/>
            </a:pPr>
            <a:endParaRPr lang="en-GB" altLang="nl-BE" sz="2400" dirty="0"/>
          </a:p>
          <a:p>
            <a:pPr eaLnBrk="1" hangingPunct="1">
              <a:spcBef>
                <a:spcPct val="0"/>
              </a:spcBef>
              <a:buFontTx/>
              <a:buNone/>
            </a:pPr>
            <a:endParaRPr lang="en-GB" altLang="nl-BE" sz="1800" dirty="0"/>
          </a:p>
          <a:p>
            <a:pPr eaLnBrk="1" hangingPunct="1">
              <a:spcBef>
                <a:spcPct val="0"/>
              </a:spcBef>
              <a:buFontTx/>
              <a:buNone/>
            </a:pPr>
            <a:r>
              <a:rPr lang="en-GB" altLang="nl-BE" sz="1400" dirty="0">
                <a:solidFill>
                  <a:srgbClr val="C00000"/>
                </a:solidFill>
              </a:rPr>
              <a:t>*Accumulated percentage in red                               </a:t>
            </a:r>
            <a:r>
              <a:rPr lang="en-GB" altLang="nl-BE" sz="1800" dirty="0"/>
              <a:t>27 in Italy becomes  12 in France</a:t>
            </a:r>
            <a:endParaRPr lang="en-GB" altLang="nl-BE" sz="1800" dirty="0">
              <a:solidFill>
                <a:srgbClr val="C00000"/>
              </a:solidFill>
            </a:endParaRPr>
          </a:p>
        </p:txBody>
      </p:sp>
      <p:sp>
        <p:nvSpPr>
          <p:cNvPr id="27658" name="21 CuadroTexto"/>
          <p:cNvSpPr txBox="1">
            <a:spLocks noChangeArrowheads="1"/>
          </p:cNvSpPr>
          <p:nvPr/>
        </p:nvSpPr>
        <p:spPr bwMode="auto">
          <a:xfrm>
            <a:off x="5519738" y="6537325"/>
            <a:ext cx="3384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ES" altLang="nl-BE" sz="800"/>
              <a:t>With the support of the Lifelong Learning Programme of the European Union</a:t>
            </a:r>
          </a:p>
        </p:txBody>
      </p:sp>
      <p:graphicFrame>
        <p:nvGraphicFramePr>
          <p:cNvPr id="7" name="Tabel 6"/>
          <p:cNvGraphicFramePr>
            <a:graphicFrameLocks noGrp="1"/>
          </p:cNvGraphicFramePr>
          <p:nvPr>
            <p:extLst>
              <p:ext uri="{D42A27DB-BD31-4B8C-83A1-F6EECF244321}">
                <p14:modId xmlns:p14="http://schemas.microsoft.com/office/powerpoint/2010/main" val="291292609"/>
              </p:ext>
            </p:extLst>
          </p:nvPr>
        </p:nvGraphicFramePr>
        <p:xfrm>
          <a:off x="2362200" y="1753319"/>
          <a:ext cx="8208964" cy="1133475"/>
        </p:xfrm>
        <a:graphic>
          <a:graphicData uri="http://schemas.openxmlformats.org/drawingml/2006/table">
            <a:tbl>
              <a:tblPr>
                <a:tableStyleId>{5C22544A-7EE6-4342-B048-85BDC9FD1C3A}</a:tableStyleId>
              </a:tblPr>
              <a:tblGrid>
                <a:gridCol w="471088">
                  <a:extLst>
                    <a:ext uri="{9D8B030D-6E8A-4147-A177-3AD203B41FA5}">
                      <a16:colId xmlns:a16="http://schemas.microsoft.com/office/drawing/2014/main" xmlns="" val="20000"/>
                    </a:ext>
                  </a:extLst>
                </a:gridCol>
                <a:gridCol w="577315">
                  <a:extLst>
                    <a:ext uri="{9D8B030D-6E8A-4147-A177-3AD203B41FA5}">
                      <a16:colId xmlns:a16="http://schemas.microsoft.com/office/drawing/2014/main" xmlns="" val="20001"/>
                    </a:ext>
                  </a:extLst>
                </a:gridCol>
                <a:gridCol w="544724">
                  <a:extLst>
                    <a:ext uri="{9D8B030D-6E8A-4147-A177-3AD203B41FA5}">
                      <a16:colId xmlns:a16="http://schemas.microsoft.com/office/drawing/2014/main" xmlns="" val="20002"/>
                    </a:ext>
                  </a:extLst>
                </a:gridCol>
                <a:gridCol w="558691">
                  <a:extLst>
                    <a:ext uri="{9D8B030D-6E8A-4147-A177-3AD203B41FA5}">
                      <a16:colId xmlns:a16="http://schemas.microsoft.com/office/drawing/2014/main" xmlns="" val="20003"/>
                    </a:ext>
                  </a:extLst>
                </a:gridCol>
                <a:gridCol w="558691">
                  <a:extLst>
                    <a:ext uri="{9D8B030D-6E8A-4147-A177-3AD203B41FA5}">
                      <a16:colId xmlns:a16="http://schemas.microsoft.com/office/drawing/2014/main" xmlns="" val="20004"/>
                    </a:ext>
                  </a:extLst>
                </a:gridCol>
                <a:gridCol w="521445">
                  <a:extLst>
                    <a:ext uri="{9D8B030D-6E8A-4147-A177-3AD203B41FA5}">
                      <a16:colId xmlns:a16="http://schemas.microsoft.com/office/drawing/2014/main" xmlns="" val="20005"/>
                    </a:ext>
                  </a:extLst>
                </a:gridCol>
                <a:gridCol w="670430">
                  <a:extLst>
                    <a:ext uri="{9D8B030D-6E8A-4147-A177-3AD203B41FA5}">
                      <a16:colId xmlns:a16="http://schemas.microsoft.com/office/drawing/2014/main" xmlns="" val="20006"/>
                    </a:ext>
                  </a:extLst>
                </a:gridCol>
                <a:gridCol w="544724">
                  <a:extLst>
                    <a:ext uri="{9D8B030D-6E8A-4147-A177-3AD203B41FA5}">
                      <a16:colId xmlns:a16="http://schemas.microsoft.com/office/drawing/2014/main" xmlns="" val="20007"/>
                    </a:ext>
                  </a:extLst>
                </a:gridCol>
                <a:gridCol w="577315">
                  <a:extLst>
                    <a:ext uri="{9D8B030D-6E8A-4147-A177-3AD203B41FA5}">
                      <a16:colId xmlns:a16="http://schemas.microsoft.com/office/drawing/2014/main" xmlns="" val="20008"/>
                    </a:ext>
                  </a:extLst>
                </a:gridCol>
                <a:gridCol w="628069">
                  <a:extLst>
                    <a:ext uri="{9D8B030D-6E8A-4147-A177-3AD203B41FA5}">
                      <a16:colId xmlns:a16="http://schemas.microsoft.com/office/drawing/2014/main" xmlns="" val="20009"/>
                    </a:ext>
                  </a:extLst>
                </a:gridCol>
                <a:gridCol w="619675">
                  <a:extLst>
                    <a:ext uri="{9D8B030D-6E8A-4147-A177-3AD203B41FA5}">
                      <a16:colId xmlns:a16="http://schemas.microsoft.com/office/drawing/2014/main" xmlns="" val="20010"/>
                    </a:ext>
                  </a:extLst>
                </a:gridCol>
                <a:gridCol w="558691">
                  <a:extLst>
                    <a:ext uri="{9D8B030D-6E8A-4147-A177-3AD203B41FA5}">
                      <a16:colId xmlns:a16="http://schemas.microsoft.com/office/drawing/2014/main" xmlns="" val="20011"/>
                    </a:ext>
                  </a:extLst>
                </a:gridCol>
                <a:gridCol w="726299">
                  <a:extLst>
                    <a:ext uri="{9D8B030D-6E8A-4147-A177-3AD203B41FA5}">
                      <a16:colId xmlns:a16="http://schemas.microsoft.com/office/drawing/2014/main" xmlns="" val="20012"/>
                    </a:ext>
                  </a:extLst>
                </a:gridCol>
                <a:gridCol w="651807">
                  <a:extLst>
                    <a:ext uri="{9D8B030D-6E8A-4147-A177-3AD203B41FA5}">
                      <a16:colId xmlns:a16="http://schemas.microsoft.com/office/drawing/2014/main" xmlns="" val="20013"/>
                    </a:ext>
                  </a:extLst>
                </a:gridCol>
              </a:tblGrid>
              <a:tr h="495300">
                <a:tc>
                  <a:txBody>
                    <a:bodyPr/>
                    <a:lstStyle/>
                    <a:p>
                      <a:pPr marL="0" algn="ctr" defTabSz="914400" rtl="0" eaLnBrk="1" fontAlgn="ctr" latinLnBrk="0" hangingPunct="1"/>
                      <a:r>
                        <a:rPr lang="nl-BE" sz="1600" b="1" u="none" strike="noStrike" kern="1200" dirty="0">
                          <a:solidFill>
                            <a:schemeClr val="lt1"/>
                          </a:solidFill>
                          <a:effectLst/>
                          <a:latin typeface="+mn-lt"/>
                          <a:ea typeface="+mn-ea"/>
                          <a:cs typeface="+mn-cs"/>
                        </a:rPr>
                        <a:t>18</a:t>
                      </a:r>
                    </a:p>
                  </a:txBody>
                  <a:tcPr marL="9525" marR="9525" marT="9525" marB="0" anchor="ctr">
                    <a:solidFill>
                      <a:srgbClr val="2F72C3"/>
                    </a:solidFill>
                  </a:tcPr>
                </a:tc>
                <a:tc>
                  <a:txBody>
                    <a:bodyPr/>
                    <a:lstStyle/>
                    <a:p>
                      <a:pPr marL="0" algn="ctr" defTabSz="914400" rtl="0" eaLnBrk="1" fontAlgn="ctr" latinLnBrk="0" hangingPunct="1"/>
                      <a:r>
                        <a:rPr lang="nl-BE" sz="1600" b="1" u="none" strike="noStrike" kern="1200" dirty="0">
                          <a:solidFill>
                            <a:schemeClr val="lt1"/>
                          </a:solidFill>
                          <a:effectLst/>
                          <a:latin typeface="+mn-lt"/>
                          <a:ea typeface="+mn-ea"/>
                          <a:cs typeface="+mn-cs"/>
                        </a:rPr>
                        <a:t>19</a:t>
                      </a:r>
                    </a:p>
                  </a:txBody>
                  <a:tcPr marL="9525" marR="9525" marT="9525" marB="0" anchor="ctr">
                    <a:solidFill>
                      <a:srgbClr val="2F72C3"/>
                    </a:solidFill>
                  </a:tcPr>
                </a:tc>
                <a:tc>
                  <a:txBody>
                    <a:bodyPr/>
                    <a:lstStyle/>
                    <a:p>
                      <a:pPr marL="0" algn="ctr" defTabSz="914400" rtl="0" eaLnBrk="1" fontAlgn="ctr" latinLnBrk="0" hangingPunct="1"/>
                      <a:r>
                        <a:rPr lang="nl-BE" sz="1600" b="1" u="none" strike="noStrike" kern="1200" dirty="0">
                          <a:solidFill>
                            <a:schemeClr val="lt1"/>
                          </a:solidFill>
                          <a:effectLst/>
                          <a:latin typeface="+mn-lt"/>
                          <a:ea typeface="+mn-ea"/>
                          <a:cs typeface="+mn-cs"/>
                        </a:rPr>
                        <a:t>20</a:t>
                      </a:r>
                    </a:p>
                  </a:txBody>
                  <a:tcPr marL="9525" marR="9525" marT="9525" marB="0" anchor="ctr">
                    <a:solidFill>
                      <a:srgbClr val="2F72C3"/>
                    </a:solidFill>
                  </a:tcPr>
                </a:tc>
                <a:tc>
                  <a:txBody>
                    <a:bodyPr/>
                    <a:lstStyle/>
                    <a:p>
                      <a:pPr marL="0" algn="ctr" defTabSz="914400" rtl="0" eaLnBrk="1" fontAlgn="ctr" latinLnBrk="0" hangingPunct="1"/>
                      <a:r>
                        <a:rPr lang="nl-BE" sz="1600" b="1" u="none" strike="noStrike" kern="1200" dirty="0">
                          <a:solidFill>
                            <a:schemeClr val="lt1"/>
                          </a:solidFill>
                          <a:effectLst/>
                          <a:latin typeface="+mn-lt"/>
                          <a:ea typeface="+mn-ea"/>
                          <a:cs typeface="+mn-cs"/>
                        </a:rPr>
                        <a:t>21</a:t>
                      </a:r>
                    </a:p>
                  </a:txBody>
                  <a:tcPr marL="9525" marR="9525" marT="9525" marB="0" anchor="ctr">
                    <a:solidFill>
                      <a:srgbClr val="2F72C3"/>
                    </a:solidFill>
                  </a:tcPr>
                </a:tc>
                <a:tc>
                  <a:txBody>
                    <a:bodyPr/>
                    <a:lstStyle/>
                    <a:p>
                      <a:pPr marL="0" algn="ctr" defTabSz="914400" rtl="0" eaLnBrk="1" fontAlgn="ctr" latinLnBrk="0" hangingPunct="1"/>
                      <a:r>
                        <a:rPr lang="nl-BE" sz="1600" b="1" u="none" strike="noStrike" kern="1200" dirty="0">
                          <a:solidFill>
                            <a:schemeClr val="lt1"/>
                          </a:solidFill>
                          <a:effectLst/>
                          <a:latin typeface="+mn-lt"/>
                          <a:ea typeface="+mn-ea"/>
                          <a:cs typeface="+mn-cs"/>
                        </a:rPr>
                        <a:t>22</a:t>
                      </a:r>
                    </a:p>
                  </a:txBody>
                  <a:tcPr marL="9525" marR="9525" marT="9525" marB="0" anchor="ctr">
                    <a:solidFill>
                      <a:srgbClr val="2F72C3"/>
                    </a:solidFill>
                  </a:tcPr>
                </a:tc>
                <a:tc>
                  <a:txBody>
                    <a:bodyPr/>
                    <a:lstStyle/>
                    <a:p>
                      <a:pPr marL="0" algn="ctr" defTabSz="914400" rtl="0" eaLnBrk="1" fontAlgn="ctr" latinLnBrk="0" hangingPunct="1"/>
                      <a:r>
                        <a:rPr lang="nl-BE" sz="1600" b="1" u="none" strike="noStrike" kern="1200" dirty="0">
                          <a:solidFill>
                            <a:schemeClr val="lt1"/>
                          </a:solidFill>
                          <a:effectLst/>
                          <a:latin typeface="+mn-lt"/>
                          <a:ea typeface="+mn-ea"/>
                          <a:cs typeface="+mn-cs"/>
                        </a:rPr>
                        <a:t>23</a:t>
                      </a:r>
                    </a:p>
                  </a:txBody>
                  <a:tcPr marL="9525" marR="9525" marT="9525" marB="0" anchor="ctr">
                    <a:solidFill>
                      <a:srgbClr val="2F72C3"/>
                    </a:solidFill>
                  </a:tcPr>
                </a:tc>
                <a:tc>
                  <a:txBody>
                    <a:bodyPr/>
                    <a:lstStyle/>
                    <a:p>
                      <a:pPr marL="0" algn="ctr" defTabSz="914400" rtl="0" eaLnBrk="1" fontAlgn="ctr" latinLnBrk="0" hangingPunct="1"/>
                      <a:r>
                        <a:rPr lang="nl-BE" sz="1600" b="1" u="none" strike="noStrike" kern="1200" dirty="0">
                          <a:solidFill>
                            <a:schemeClr val="lt1"/>
                          </a:solidFill>
                          <a:effectLst/>
                          <a:latin typeface="+mn-lt"/>
                          <a:ea typeface="+mn-ea"/>
                          <a:cs typeface="+mn-cs"/>
                        </a:rPr>
                        <a:t>24</a:t>
                      </a:r>
                    </a:p>
                  </a:txBody>
                  <a:tcPr marL="9525" marR="9525" marT="9525" marB="0" anchor="ctr">
                    <a:solidFill>
                      <a:srgbClr val="2F72C3"/>
                    </a:solidFill>
                  </a:tcPr>
                </a:tc>
                <a:tc>
                  <a:txBody>
                    <a:bodyPr/>
                    <a:lstStyle/>
                    <a:p>
                      <a:pPr marL="0" algn="ctr" defTabSz="914400" rtl="0" eaLnBrk="1" fontAlgn="ctr" latinLnBrk="0" hangingPunct="1"/>
                      <a:r>
                        <a:rPr lang="nl-BE" sz="1600" b="1" u="none" strike="noStrike" kern="1200" dirty="0">
                          <a:solidFill>
                            <a:schemeClr val="lt1"/>
                          </a:solidFill>
                          <a:effectLst/>
                          <a:latin typeface="+mn-lt"/>
                          <a:ea typeface="+mn-ea"/>
                          <a:cs typeface="+mn-cs"/>
                        </a:rPr>
                        <a:t>25</a:t>
                      </a:r>
                    </a:p>
                  </a:txBody>
                  <a:tcPr marL="9525" marR="9525" marT="9525" marB="0" anchor="ctr">
                    <a:solidFill>
                      <a:srgbClr val="2F72C3"/>
                    </a:solidFill>
                  </a:tcPr>
                </a:tc>
                <a:tc>
                  <a:txBody>
                    <a:bodyPr/>
                    <a:lstStyle/>
                    <a:p>
                      <a:pPr marL="0" algn="ctr" defTabSz="914400" rtl="0" eaLnBrk="1" fontAlgn="ctr" latinLnBrk="0" hangingPunct="1"/>
                      <a:r>
                        <a:rPr lang="nl-BE" sz="1600" b="1" u="none" strike="noStrike" kern="1200" dirty="0">
                          <a:solidFill>
                            <a:schemeClr val="lt1"/>
                          </a:solidFill>
                          <a:effectLst/>
                          <a:latin typeface="+mn-lt"/>
                          <a:ea typeface="+mn-ea"/>
                          <a:cs typeface="+mn-cs"/>
                        </a:rPr>
                        <a:t>26</a:t>
                      </a:r>
                    </a:p>
                  </a:txBody>
                  <a:tcPr marL="9525" marR="9525" marT="9525" marB="0" anchor="ctr">
                    <a:solidFill>
                      <a:srgbClr val="2F72C3"/>
                    </a:solidFill>
                  </a:tcPr>
                </a:tc>
                <a:tc>
                  <a:txBody>
                    <a:bodyPr/>
                    <a:lstStyle/>
                    <a:p>
                      <a:pPr marL="0" algn="ctr" defTabSz="914400" rtl="0" eaLnBrk="1" fontAlgn="ctr" latinLnBrk="0" hangingPunct="1"/>
                      <a:r>
                        <a:rPr lang="nl-BE" sz="1600" b="1" u="none" strike="noStrike" kern="1200" dirty="0">
                          <a:solidFill>
                            <a:schemeClr val="lt1"/>
                          </a:solidFill>
                          <a:effectLst/>
                          <a:latin typeface="+mn-lt"/>
                          <a:ea typeface="+mn-ea"/>
                          <a:cs typeface="+mn-cs"/>
                        </a:rPr>
                        <a:t>27</a:t>
                      </a:r>
                    </a:p>
                  </a:txBody>
                  <a:tcPr marL="9525" marR="9525" marT="9525" marB="0" anchor="ctr">
                    <a:solidFill>
                      <a:srgbClr val="2F72C3"/>
                    </a:solidFill>
                  </a:tcPr>
                </a:tc>
                <a:tc>
                  <a:txBody>
                    <a:bodyPr/>
                    <a:lstStyle/>
                    <a:p>
                      <a:pPr marL="0" algn="ctr" defTabSz="914400" rtl="0" eaLnBrk="1" fontAlgn="ctr" latinLnBrk="0" hangingPunct="1"/>
                      <a:r>
                        <a:rPr lang="nl-BE" sz="1600" b="1" u="none" strike="noStrike" kern="1200" dirty="0">
                          <a:solidFill>
                            <a:schemeClr val="lt1"/>
                          </a:solidFill>
                          <a:effectLst/>
                          <a:latin typeface="+mn-lt"/>
                          <a:ea typeface="+mn-ea"/>
                          <a:cs typeface="+mn-cs"/>
                        </a:rPr>
                        <a:t>28</a:t>
                      </a:r>
                    </a:p>
                  </a:txBody>
                  <a:tcPr marL="9525" marR="9525" marT="9525" marB="0" anchor="ctr">
                    <a:solidFill>
                      <a:srgbClr val="2F72C3"/>
                    </a:solidFill>
                  </a:tcPr>
                </a:tc>
                <a:tc>
                  <a:txBody>
                    <a:bodyPr/>
                    <a:lstStyle/>
                    <a:p>
                      <a:pPr marL="0" algn="ctr" defTabSz="914400" rtl="0" eaLnBrk="1" fontAlgn="ctr" latinLnBrk="0" hangingPunct="1"/>
                      <a:r>
                        <a:rPr lang="nl-BE" sz="1600" b="1" u="none" strike="noStrike" kern="1200" dirty="0">
                          <a:solidFill>
                            <a:schemeClr val="lt1"/>
                          </a:solidFill>
                          <a:effectLst/>
                          <a:latin typeface="+mn-lt"/>
                          <a:ea typeface="+mn-ea"/>
                          <a:cs typeface="+mn-cs"/>
                        </a:rPr>
                        <a:t>29</a:t>
                      </a:r>
                    </a:p>
                  </a:txBody>
                  <a:tcPr marL="9525" marR="9525" marT="9525" marB="0" anchor="ctr">
                    <a:solidFill>
                      <a:srgbClr val="2F72C3"/>
                    </a:solidFill>
                  </a:tcPr>
                </a:tc>
                <a:tc>
                  <a:txBody>
                    <a:bodyPr/>
                    <a:lstStyle/>
                    <a:p>
                      <a:pPr marL="0" algn="ctr" defTabSz="914400" rtl="0" eaLnBrk="1" fontAlgn="ctr" latinLnBrk="0" hangingPunct="1"/>
                      <a:r>
                        <a:rPr lang="nl-BE" sz="1600" b="1" u="none" strike="noStrike" kern="1200" dirty="0">
                          <a:solidFill>
                            <a:schemeClr val="lt1"/>
                          </a:solidFill>
                          <a:effectLst/>
                          <a:latin typeface="+mn-lt"/>
                          <a:ea typeface="+mn-ea"/>
                          <a:cs typeface="+mn-cs"/>
                        </a:rPr>
                        <a:t>30</a:t>
                      </a:r>
                    </a:p>
                  </a:txBody>
                  <a:tcPr marL="9525" marR="9525" marT="9525" marB="0" anchor="ctr">
                    <a:solidFill>
                      <a:srgbClr val="2F72C3"/>
                    </a:solidFill>
                  </a:tcPr>
                </a:tc>
                <a:tc>
                  <a:txBody>
                    <a:bodyPr/>
                    <a:lstStyle/>
                    <a:p>
                      <a:pPr marL="0" algn="ctr" defTabSz="914400" rtl="0" eaLnBrk="1" fontAlgn="ctr" latinLnBrk="0" hangingPunct="1"/>
                      <a:r>
                        <a:rPr lang="nl-BE" sz="1600" b="1" u="none" strike="noStrike" kern="1200" dirty="0">
                          <a:solidFill>
                            <a:schemeClr val="lt1"/>
                          </a:solidFill>
                          <a:effectLst/>
                          <a:latin typeface="+mn-lt"/>
                          <a:ea typeface="+mn-ea"/>
                          <a:cs typeface="+mn-cs"/>
                        </a:rPr>
                        <a:t>30 </a:t>
                      </a:r>
                      <a:r>
                        <a:rPr lang="nl-BE" sz="1600" b="1" u="none" strike="noStrike" kern="1200" dirty="0" err="1">
                          <a:solidFill>
                            <a:schemeClr val="lt1"/>
                          </a:solidFill>
                          <a:effectLst/>
                          <a:latin typeface="+mn-lt"/>
                          <a:ea typeface="+mn-ea"/>
                          <a:cs typeface="+mn-cs"/>
                        </a:rPr>
                        <a:t>lode</a:t>
                      </a:r>
                      <a:endParaRPr lang="nl-BE" sz="1600" b="1" u="none" strike="noStrike" kern="1200" dirty="0">
                        <a:solidFill>
                          <a:schemeClr val="lt1"/>
                        </a:solidFill>
                        <a:effectLst/>
                        <a:latin typeface="+mn-lt"/>
                        <a:ea typeface="+mn-ea"/>
                        <a:cs typeface="+mn-cs"/>
                      </a:endParaRPr>
                    </a:p>
                  </a:txBody>
                  <a:tcPr marL="9525" marR="9525" marT="9525" marB="0" anchor="ctr">
                    <a:solidFill>
                      <a:srgbClr val="2F72C3"/>
                    </a:solidFill>
                  </a:tcPr>
                </a:tc>
                <a:extLst>
                  <a:ext uri="{0D108BD9-81ED-4DB2-BD59-A6C34878D82A}">
                    <a16:rowId xmlns:a16="http://schemas.microsoft.com/office/drawing/2014/main" xmlns="" val="10000"/>
                  </a:ext>
                </a:extLst>
              </a:tr>
              <a:tr h="419100">
                <a:tc>
                  <a:txBody>
                    <a:bodyPr/>
                    <a:lstStyle/>
                    <a:p>
                      <a:pPr algn="ctr" rtl="0" fontAlgn="ctr"/>
                      <a:r>
                        <a:rPr lang="nl-BE" sz="1200" u="none" strike="noStrike">
                          <a:effectLst/>
                        </a:rPr>
                        <a:t>6.9%</a:t>
                      </a:r>
                      <a:endParaRPr lang="nl-BE" sz="1200" b="0" i="0" u="none" strike="noStrike">
                        <a:solidFill>
                          <a:srgbClr val="000000"/>
                        </a:solidFill>
                        <a:effectLst/>
                        <a:latin typeface="Calibri"/>
                      </a:endParaRPr>
                    </a:p>
                  </a:txBody>
                  <a:tcPr marL="9525" marR="9525" marT="9525" marB="0" anchor="ctr"/>
                </a:tc>
                <a:tc>
                  <a:txBody>
                    <a:bodyPr/>
                    <a:lstStyle/>
                    <a:p>
                      <a:pPr algn="ctr" rtl="0" fontAlgn="ctr"/>
                      <a:r>
                        <a:rPr lang="nl-BE" sz="1200" u="none" strike="noStrike">
                          <a:effectLst/>
                        </a:rPr>
                        <a:t>1.9%</a:t>
                      </a:r>
                      <a:endParaRPr lang="nl-BE" sz="1200" b="0" i="0" u="none" strike="noStrike">
                        <a:solidFill>
                          <a:srgbClr val="000000"/>
                        </a:solidFill>
                        <a:effectLst/>
                        <a:latin typeface="Calibri"/>
                      </a:endParaRPr>
                    </a:p>
                  </a:txBody>
                  <a:tcPr marL="9525" marR="9525" marT="9525" marB="0" anchor="ctr"/>
                </a:tc>
                <a:tc>
                  <a:txBody>
                    <a:bodyPr/>
                    <a:lstStyle/>
                    <a:p>
                      <a:pPr algn="ctr" rtl="0" fontAlgn="ctr"/>
                      <a:r>
                        <a:rPr lang="nl-BE" sz="1200" u="none" strike="noStrike">
                          <a:effectLst/>
                        </a:rPr>
                        <a:t>5.7%</a:t>
                      </a:r>
                      <a:endParaRPr lang="nl-BE" sz="1200" b="0" i="0" u="none" strike="noStrike">
                        <a:solidFill>
                          <a:srgbClr val="000000"/>
                        </a:solidFill>
                        <a:effectLst/>
                        <a:latin typeface="Calibri"/>
                      </a:endParaRPr>
                    </a:p>
                  </a:txBody>
                  <a:tcPr marL="9525" marR="9525" marT="9525" marB="0" anchor="ctr"/>
                </a:tc>
                <a:tc>
                  <a:txBody>
                    <a:bodyPr/>
                    <a:lstStyle/>
                    <a:p>
                      <a:pPr algn="ctr" rtl="0" fontAlgn="ctr"/>
                      <a:r>
                        <a:rPr lang="nl-BE" sz="1200" u="none" strike="noStrike">
                          <a:effectLst/>
                        </a:rPr>
                        <a:t>2.3%</a:t>
                      </a:r>
                      <a:endParaRPr lang="nl-BE" sz="1200" b="0" i="0" u="none" strike="noStrike">
                        <a:solidFill>
                          <a:srgbClr val="000000"/>
                        </a:solidFill>
                        <a:effectLst/>
                        <a:latin typeface="Calibri"/>
                      </a:endParaRPr>
                    </a:p>
                  </a:txBody>
                  <a:tcPr marL="9525" marR="9525" marT="9525" marB="0" anchor="ctr"/>
                </a:tc>
                <a:tc>
                  <a:txBody>
                    <a:bodyPr/>
                    <a:lstStyle/>
                    <a:p>
                      <a:pPr algn="ctr" rtl="0" fontAlgn="ctr"/>
                      <a:r>
                        <a:rPr lang="nl-BE" sz="1200" u="none" strike="noStrike">
                          <a:effectLst/>
                        </a:rPr>
                        <a:t>6.0%</a:t>
                      </a:r>
                      <a:endParaRPr lang="nl-BE" sz="1200" b="0" i="0" u="none" strike="noStrike">
                        <a:solidFill>
                          <a:srgbClr val="000000"/>
                        </a:solidFill>
                        <a:effectLst/>
                        <a:latin typeface="Calibri"/>
                      </a:endParaRPr>
                    </a:p>
                  </a:txBody>
                  <a:tcPr marL="9525" marR="9525" marT="9525" marB="0" anchor="ctr"/>
                </a:tc>
                <a:tc>
                  <a:txBody>
                    <a:bodyPr/>
                    <a:lstStyle/>
                    <a:p>
                      <a:pPr algn="ctr" rtl="0" fontAlgn="ctr"/>
                      <a:r>
                        <a:rPr lang="nl-BE" sz="1200" u="none" strike="noStrike" dirty="0">
                          <a:effectLst/>
                        </a:rPr>
                        <a:t>2.7%</a:t>
                      </a:r>
                      <a:endParaRPr lang="nl-BE" sz="1200" b="0" i="0" u="none" strike="noStrike" dirty="0">
                        <a:solidFill>
                          <a:srgbClr val="000000"/>
                        </a:solidFill>
                        <a:effectLst/>
                        <a:latin typeface="Calibri"/>
                      </a:endParaRPr>
                    </a:p>
                  </a:txBody>
                  <a:tcPr marL="9525" marR="9525" marT="9525" marB="0" anchor="ctr"/>
                </a:tc>
                <a:tc>
                  <a:txBody>
                    <a:bodyPr/>
                    <a:lstStyle/>
                    <a:p>
                      <a:pPr algn="ctr" rtl="0" fontAlgn="ctr"/>
                      <a:r>
                        <a:rPr lang="nl-BE" sz="1200" u="none" strike="noStrike">
                          <a:effectLst/>
                        </a:rPr>
                        <a:t>11.3%</a:t>
                      </a:r>
                      <a:endParaRPr lang="nl-BE" sz="1200" b="0" i="0" u="none" strike="noStrike">
                        <a:solidFill>
                          <a:srgbClr val="000000"/>
                        </a:solidFill>
                        <a:effectLst/>
                        <a:latin typeface="Calibri"/>
                      </a:endParaRPr>
                    </a:p>
                  </a:txBody>
                  <a:tcPr marL="9525" marR="9525" marT="9525" marB="0" anchor="ctr"/>
                </a:tc>
                <a:tc>
                  <a:txBody>
                    <a:bodyPr/>
                    <a:lstStyle/>
                    <a:p>
                      <a:pPr algn="ctr" rtl="0" fontAlgn="ctr"/>
                      <a:r>
                        <a:rPr lang="nl-BE" sz="1200" u="none" strike="noStrike">
                          <a:effectLst/>
                        </a:rPr>
                        <a:t>8.2%</a:t>
                      </a:r>
                      <a:endParaRPr lang="nl-BE" sz="1200" b="0" i="0" u="none" strike="noStrike">
                        <a:solidFill>
                          <a:srgbClr val="000000"/>
                        </a:solidFill>
                        <a:effectLst/>
                        <a:latin typeface="Calibri"/>
                      </a:endParaRPr>
                    </a:p>
                  </a:txBody>
                  <a:tcPr marL="9525" marR="9525" marT="9525" marB="0" anchor="ctr"/>
                </a:tc>
                <a:tc>
                  <a:txBody>
                    <a:bodyPr/>
                    <a:lstStyle/>
                    <a:p>
                      <a:pPr algn="ctr" rtl="0" fontAlgn="ctr"/>
                      <a:r>
                        <a:rPr lang="nl-BE" sz="1200" u="none" strike="noStrike">
                          <a:effectLst/>
                        </a:rPr>
                        <a:t>9.0%</a:t>
                      </a:r>
                      <a:endParaRPr lang="nl-BE" sz="1200" b="0" i="0" u="none" strike="noStrike">
                        <a:solidFill>
                          <a:srgbClr val="000000"/>
                        </a:solidFill>
                        <a:effectLst/>
                        <a:latin typeface="Calibri"/>
                      </a:endParaRPr>
                    </a:p>
                  </a:txBody>
                  <a:tcPr marL="9525" marR="9525" marT="9525" marB="0" anchor="ctr"/>
                </a:tc>
                <a:tc>
                  <a:txBody>
                    <a:bodyPr/>
                    <a:lstStyle/>
                    <a:p>
                      <a:pPr algn="ctr" rtl="0" fontAlgn="ctr"/>
                      <a:r>
                        <a:rPr lang="nl-BE" sz="1200" u="none" strike="noStrike" dirty="0">
                          <a:effectLst/>
                        </a:rPr>
                        <a:t>11.8%</a:t>
                      </a:r>
                      <a:endParaRPr lang="nl-BE" sz="1200" b="0" i="0" u="none" strike="noStrike" dirty="0">
                        <a:solidFill>
                          <a:srgbClr val="000000"/>
                        </a:solidFill>
                        <a:effectLst/>
                        <a:latin typeface="Calibri"/>
                      </a:endParaRPr>
                    </a:p>
                  </a:txBody>
                  <a:tcPr marL="9525" marR="9525" marT="9525" marB="0" anchor="ctr"/>
                </a:tc>
                <a:tc>
                  <a:txBody>
                    <a:bodyPr/>
                    <a:lstStyle/>
                    <a:p>
                      <a:pPr algn="ctr" rtl="0" fontAlgn="ctr"/>
                      <a:r>
                        <a:rPr lang="nl-BE" sz="1200" u="none" strike="noStrike" dirty="0">
                          <a:effectLst/>
                        </a:rPr>
                        <a:t>12.3%</a:t>
                      </a:r>
                      <a:endParaRPr lang="nl-BE" sz="1200" b="0" i="0" u="none" strike="noStrike" dirty="0">
                        <a:solidFill>
                          <a:srgbClr val="000000"/>
                        </a:solidFill>
                        <a:effectLst/>
                        <a:latin typeface="Calibri"/>
                      </a:endParaRPr>
                    </a:p>
                  </a:txBody>
                  <a:tcPr marL="9525" marR="9525" marT="9525" marB="0" anchor="ctr"/>
                </a:tc>
                <a:tc>
                  <a:txBody>
                    <a:bodyPr/>
                    <a:lstStyle/>
                    <a:p>
                      <a:pPr algn="ctr" rtl="0" fontAlgn="ctr"/>
                      <a:r>
                        <a:rPr lang="nl-BE" sz="1200" u="none" strike="noStrike">
                          <a:effectLst/>
                        </a:rPr>
                        <a:t>0.5%</a:t>
                      </a:r>
                      <a:endParaRPr lang="nl-BE" sz="1200" b="0" i="0" u="none" strike="noStrike">
                        <a:solidFill>
                          <a:srgbClr val="000000"/>
                        </a:solidFill>
                        <a:effectLst/>
                        <a:latin typeface="Calibri"/>
                      </a:endParaRPr>
                    </a:p>
                  </a:txBody>
                  <a:tcPr marL="9525" marR="9525" marT="9525" marB="0" anchor="ctr"/>
                </a:tc>
                <a:tc>
                  <a:txBody>
                    <a:bodyPr/>
                    <a:lstStyle/>
                    <a:p>
                      <a:pPr algn="ctr" rtl="0" fontAlgn="ctr"/>
                      <a:r>
                        <a:rPr lang="nl-BE" sz="1200" u="none" strike="noStrike">
                          <a:effectLst/>
                        </a:rPr>
                        <a:t>15.7%</a:t>
                      </a:r>
                      <a:endParaRPr lang="nl-BE" sz="1200" b="0" i="0" u="none" strike="noStrike">
                        <a:solidFill>
                          <a:srgbClr val="000000"/>
                        </a:solidFill>
                        <a:effectLst/>
                        <a:latin typeface="Calibri"/>
                      </a:endParaRPr>
                    </a:p>
                  </a:txBody>
                  <a:tcPr marL="9525" marR="9525" marT="9525" marB="0" anchor="ctr"/>
                </a:tc>
                <a:tc>
                  <a:txBody>
                    <a:bodyPr/>
                    <a:lstStyle/>
                    <a:p>
                      <a:pPr algn="ctr" rtl="0" fontAlgn="ctr"/>
                      <a:r>
                        <a:rPr lang="nl-BE" sz="1200" u="none" strike="noStrike" dirty="0">
                          <a:effectLst/>
                        </a:rPr>
                        <a:t>5.7%</a:t>
                      </a:r>
                      <a:endParaRPr lang="nl-BE"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1"/>
                  </a:ext>
                </a:extLst>
              </a:tr>
              <a:tr h="219075">
                <a:tc>
                  <a:txBody>
                    <a:bodyPr/>
                    <a:lstStyle/>
                    <a:p>
                      <a:pPr algn="ctr" rtl="0" fontAlgn="ctr"/>
                      <a:r>
                        <a:rPr lang="nl-BE" sz="1200" u="none" strike="noStrike" dirty="0" smtClean="0">
                          <a:solidFill>
                            <a:srgbClr val="C00000"/>
                          </a:solidFill>
                          <a:effectLst/>
                        </a:rPr>
                        <a:t>100*</a:t>
                      </a:r>
                      <a:endParaRPr lang="nl-BE" sz="1200" b="0" i="0" u="none" strike="noStrike" dirty="0">
                        <a:solidFill>
                          <a:srgbClr val="C00000"/>
                        </a:solidFill>
                        <a:effectLst/>
                        <a:latin typeface="Calibri"/>
                      </a:endParaRPr>
                    </a:p>
                  </a:txBody>
                  <a:tcPr marL="9525" marR="9525" marT="9525" marB="0" anchor="ctr"/>
                </a:tc>
                <a:tc>
                  <a:txBody>
                    <a:bodyPr/>
                    <a:lstStyle/>
                    <a:p>
                      <a:pPr algn="ctr" rtl="0" fontAlgn="ctr"/>
                      <a:r>
                        <a:rPr lang="nl-BE" sz="1200" u="none" strike="noStrike" dirty="0">
                          <a:solidFill>
                            <a:srgbClr val="C00000"/>
                          </a:solidFill>
                          <a:effectLst/>
                        </a:rPr>
                        <a:t>93,1</a:t>
                      </a:r>
                      <a:endParaRPr lang="nl-BE" sz="1200" b="0" i="0" u="none" strike="noStrike" dirty="0">
                        <a:solidFill>
                          <a:srgbClr val="C00000"/>
                        </a:solidFill>
                        <a:effectLst/>
                        <a:latin typeface="Calibri"/>
                      </a:endParaRPr>
                    </a:p>
                  </a:txBody>
                  <a:tcPr marL="9525" marR="9525" marT="9525" marB="0" anchor="ctr"/>
                </a:tc>
                <a:tc>
                  <a:txBody>
                    <a:bodyPr/>
                    <a:lstStyle/>
                    <a:p>
                      <a:pPr algn="ctr" rtl="0" fontAlgn="ctr"/>
                      <a:r>
                        <a:rPr lang="nl-BE" sz="1200" u="none" strike="noStrike" dirty="0">
                          <a:solidFill>
                            <a:srgbClr val="C00000"/>
                          </a:solidFill>
                          <a:effectLst/>
                        </a:rPr>
                        <a:t>91,2</a:t>
                      </a:r>
                      <a:endParaRPr lang="nl-BE" sz="1200" b="0" i="0" u="none" strike="noStrike" dirty="0">
                        <a:solidFill>
                          <a:srgbClr val="C00000"/>
                        </a:solidFill>
                        <a:effectLst/>
                        <a:latin typeface="Calibri"/>
                      </a:endParaRPr>
                    </a:p>
                  </a:txBody>
                  <a:tcPr marL="9525" marR="9525" marT="9525" marB="0" anchor="ctr"/>
                </a:tc>
                <a:tc>
                  <a:txBody>
                    <a:bodyPr/>
                    <a:lstStyle/>
                    <a:p>
                      <a:pPr algn="ctr" rtl="0" fontAlgn="ctr"/>
                      <a:r>
                        <a:rPr lang="nl-BE" sz="1200" u="none" strike="noStrike" dirty="0">
                          <a:solidFill>
                            <a:srgbClr val="C00000"/>
                          </a:solidFill>
                          <a:effectLst/>
                        </a:rPr>
                        <a:t>85,5</a:t>
                      </a:r>
                      <a:endParaRPr lang="nl-BE" sz="1200" b="0" i="0" u="none" strike="noStrike" dirty="0">
                        <a:solidFill>
                          <a:srgbClr val="C00000"/>
                        </a:solidFill>
                        <a:effectLst/>
                        <a:latin typeface="Calibri"/>
                      </a:endParaRPr>
                    </a:p>
                  </a:txBody>
                  <a:tcPr marL="9525" marR="9525" marT="9525" marB="0" anchor="ctr"/>
                </a:tc>
                <a:tc>
                  <a:txBody>
                    <a:bodyPr/>
                    <a:lstStyle/>
                    <a:p>
                      <a:pPr algn="ctr" rtl="0" fontAlgn="ctr"/>
                      <a:r>
                        <a:rPr lang="nl-BE" sz="1200" u="none" strike="noStrike" dirty="0">
                          <a:solidFill>
                            <a:srgbClr val="C00000"/>
                          </a:solidFill>
                          <a:effectLst/>
                        </a:rPr>
                        <a:t>83,2</a:t>
                      </a:r>
                      <a:endParaRPr lang="nl-BE" sz="1200" b="0" i="0" u="none" strike="noStrike" dirty="0">
                        <a:solidFill>
                          <a:srgbClr val="C00000"/>
                        </a:solidFill>
                        <a:effectLst/>
                        <a:latin typeface="Calibri"/>
                      </a:endParaRPr>
                    </a:p>
                  </a:txBody>
                  <a:tcPr marL="9525" marR="9525" marT="9525" marB="0" anchor="ctr"/>
                </a:tc>
                <a:tc>
                  <a:txBody>
                    <a:bodyPr/>
                    <a:lstStyle/>
                    <a:p>
                      <a:pPr algn="ctr" rtl="0" fontAlgn="ctr"/>
                      <a:r>
                        <a:rPr lang="nl-BE" sz="1200" u="none" strike="noStrike" dirty="0">
                          <a:solidFill>
                            <a:srgbClr val="C00000"/>
                          </a:solidFill>
                          <a:effectLst/>
                        </a:rPr>
                        <a:t>77,2</a:t>
                      </a:r>
                      <a:endParaRPr lang="nl-BE" sz="1200" b="0" i="0" u="none" strike="noStrike" dirty="0">
                        <a:solidFill>
                          <a:srgbClr val="C00000"/>
                        </a:solidFill>
                        <a:effectLst/>
                        <a:latin typeface="Calibri"/>
                      </a:endParaRPr>
                    </a:p>
                  </a:txBody>
                  <a:tcPr marL="9525" marR="9525" marT="9525" marB="0" anchor="ctr"/>
                </a:tc>
                <a:tc>
                  <a:txBody>
                    <a:bodyPr/>
                    <a:lstStyle/>
                    <a:p>
                      <a:pPr algn="ctr" rtl="0" fontAlgn="ctr"/>
                      <a:r>
                        <a:rPr lang="nl-BE" sz="1200" u="none" strike="noStrike" dirty="0">
                          <a:solidFill>
                            <a:srgbClr val="C00000"/>
                          </a:solidFill>
                          <a:effectLst/>
                        </a:rPr>
                        <a:t>74,5</a:t>
                      </a:r>
                      <a:endParaRPr lang="nl-BE" sz="1200" b="0" i="0" u="none" strike="noStrike" dirty="0">
                        <a:solidFill>
                          <a:srgbClr val="C00000"/>
                        </a:solidFill>
                        <a:effectLst/>
                        <a:latin typeface="Calibri"/>
                      </a:endParaRPr>
                    </a:p>
                  </a:txBody>
                  <a:tcPr marL="9525" marR="9525" marT="9525" marB="0" anchor="ctr"/>
                </a:tc>
                <a:tc>
                  <a:txBody>
                    <a:bodyPr/>
                    <a:lstStyle/>
                    <a:p>
                      <a:pPr algn="ctr" rtl="0" fontAlgn="ctr"/>
                      <a:r>
                        <a:rPr lang="nl-BE" sz="1200" u="none" strike="noStrike" dirty="0">
                          <a:solidFill>
                            <a:srgbClr val="C00000"/>
                          </a:solidFill>
                          <a:effectLst/>
                        </a:rPr>
                        <a:t>63,2</a:t>
                      </a:r>
                      <a:endParaRPr lang="nl-BE" sz="1200" b="0" i="0" u="none" strike="noStrike" dirty="0">
                        <a:solidFill>
                          <a:srgbClr val="C00000"/>
                        </a:solidFill>
                        <a:effectLst/>
                        <a:latin typeface="Calibri"/>
                      </a:endParaRPr>
                    </a:p>
                  </a:txBody>
                  <a:tcPr marL="9525" marR="9525" marT="9525" marB="0" anchor="ctr"/>
                </a:tc>
                <a:tc>
                  <a:txBody>
                    <a:bodyPr/>
                    <a:lstStyle/>
                    <a:p>
                      <a:pPr algn="ctr" rtl="0" fontAlgn="ctr"/>
                      <a:r>
                        <a:rPr lang="nl-BE" sz="1200" u="none" strike="noStrike" dirty="0">
                          <a:solidFill>
                            <a:srgbClr val="C00000"/>
                          </a:solidFill>
                          <a:effectLst/>
                        </a:rPr>
                        <a:t>55</a:t>
                      </a:r>
                      <a:endParaRPr lang="nl-BE" sz="1200" b="0" i="0" u="none" strike="noStrike" dirty="0">
                        <a:solidFill>
                          <a:srgbClr val="C00000"/>
                        </a:solidFill>
                        <a:effectLst/>
                        <a:latin typeface="Calibri"/>
                      </a:endParaRPr>
                    </a:p>
                  </a:txBody>
                  <a:tcPr marL="9525" marR="9525" marT="9525" marB="0" anchor="ctr"/>
                </a:tc>
                <a:tc>
                  <a:txBody>
                    <a:bodyPr/>
                    <a:lstStyle/>
                    <a:p>
                      <a:pPr algn="ctr" rtl="0" fontAlgn="ctr"/>
                      <a:r>
                        <a:rPr lang="nl-BE" sz="1200" u="none" strike="noStrike" dirty="0">
                          <a:solidFill>
                            <a:srgbClr val="C00000"/>
                          </a:solidFill>
                          <a:effectLst/>
                        </a:rPr>
                        <a:t>46</a:t>
                      </a:r>
                      <a:endParaRPr lang="nl-BE" sz="1200" b="0" i="0" u="none" strike="noStrike" dirty="0">
                        <a:solidFill>
                          <a:srgbClr val="C00000"/>
                        </a:solidFill>
                        <a:effectLst/>
                        <a:latin typeface="Calibri"/>
                      </a:endParaRPr>
                    </a:p>
                  </a:txBody>
                  <a:tcPr marL="9525" marR="9525" marT="9525" marB="0" anchor="ctr"/>
                </a:tc>
                <a:tc>
                  <a:txBody>
                    <a:bodyPr/>
                    <a:lstStyle/>
                    <a:p>
                      <a:pPr algn="ctr" rtl="0" fontAlgn="ctr"/>
                      <a:r>
                        <a:rPr lang="nl-BE" sz="1200" u="none" strike="noStrike" dirty="0">
                          <a:solidFill>
                            <a:srgbClr val="C00000"/>
                          </a:solidFill>
                          <a:effectLst/>
                        </a:rPr>
                        <a:t>34,2</a:t>
                      </a:r>
                      <a:endParaRPr lang="nl-BE" sz="1200" b="0" i="0" u="none" strike="noStrike" dirty="0">
                        <a:solidFill>
                          <a:srgbClr val="C00000"/>
                        </a:solidFill>
                        <a:effectLst/>
                        <a:latin typeface="Calibri"/>
                      </a:endParaRPr>
                    </a:p>
                  </a:txBody>
                  <a:tcPr marL="9525" marR="9525" marT="9525" marB="0" anchor="ctr"/>
                </a:tc>
                <a:tc>
                  <a:txBody>
                    <a:bodyPr/>
                    <a:lstStyle/>
                    <a:p>
                      <a:pPr algn="ctr" rtl="0" fontAlgn="ctr"/>
                      <a:r>
                        <a:rPr lang="nl-BE" sz="1200" u="none" strike="noStrike" dirty="0">
                          <a:solidFill>
                            <a:srgbClr val="C00000"/>
                          </a:solidFill>
                          <a:effectLst/>
                        </a:rPr>
                        <a:t>21,9</a:t>
                      </a:r>
                      <a:endParaRPr lang="nl-BE" sz="1200" b="0" i="0" u="none" strike="noStrike" dirty="0">
                        <a:solidFill>
                          <a:srgbClr val="C00000"/>
                        </a:solidFill>
                        <a:effectLst/>
                        <a:latin typeface="Calibri"/>
                      </a:endParaRPr>
                    </a:p>
                  </a:txBody>
                  <a:tcPr marL="9525" marR="9525" marT="9525" marB="0" anchor="ctr"/>
                </a:tc>
                <a:tc>
                  <a:txBody>
                    <a:bodyPr/>
                    <a:lstStyle/>
                    <a:p>
                      <a:pPr algn="ctr" rtl="0" fontAlgn="ctr"/>
                      <a:r>
                        <a:rPr lang="nl-BE" sz="1200" u="none" strike="noStrike" dirty="0">
                          <a:solidFill>
                            <a:srgbClr val="C00000"/>
                          </a:solidFill>
                          <a:effectLst/>
                        </a:rPr>
                        <a:t>21,4</a:t>
                      </a:r>
                      <a:endParaRPr lang="nl-BE" sz="1200" b="0" i="0" u="none" strike="noStrike" dirty="0">
                        <a:solidFill>
                          <a:srgbClr val="C00000"/>
                        </a:solidFill>
                        <a:effectLst/>
                        <a:latin typeface="Calibri"/>
                      </a:endParaRPr>
                    </a:p>
                  </a:txBody>
                  <a:tcPr marL="9525" marR="9525" marT="9525" marB="0" anchor="ctr"/>
                </a:tc>
                <a:tc>
                  <a:txBody>
                    <a:bodyPr/>
                    <a:lstStyle/>
                    <a:p>
                      <a:pPr algn="ctr" rtl="0" fontAlgn="ctr"/>
                      <a:r>
                        <a:rPr lang="nl-BE" sz="1200" u="none" strike="noStrike" dirty="0">
                          <a:solidFill>
                            <a:srgbClr val="C00000"/>
                          </a:solidFill>
                          <a:effectLst/>
                        </a:rPr>
                        <a:t>5,7</a:t>
                      </a:r>
                      <a:endParaRPr lang="nl-BE" sz="1200" b="0" i="0" u="none" strike="noStrike" dirty="0">
                        <a:solidFill>
                          <a:srgbClr val="C00000"/>
                        </a:solidFill>
                        <a:effectLst/>
                        <a:latin typeface="Calibri"/>
                      </a:endParaRPr>
                    </a:p>
                  </a:txBody>
                  <a:tcPr marL="9525" marR="9525" marT="9525" marB="0" anchor="ctr"/>
                </a:tc>
                <a:extLst>
                  <a:ext uri="{0D108BD9-81ED-4DB2-BD59-A6C34878D82A}">
                    <a16:rowId xmlns:a16="http://schemas.microsoft.com/office/drawing/2014/main" xmlns="" val="10002"/>
                  </a:ext>
                </a:extLst>
              </a:tr>
            </a:tbl>
          </a:graphicData>
        </a:graphic>
      </p:graphicFrame>
      <p:graphicFrame>
        <p:nvGraphicFramePr>
          <p:cNvPr id="8" name="Tabel 7"/>
          <p:cNvGraphicFramePr>
            <a:graphicFrameLocks noGrp="1"/>
          </p:cNvGraphicFramePr>
          <p:nvPr>
            <p:extLst>
              <p:ext uri="{D42A27DB-BD31-4B8C-83A1-F6EECF244321}">
                <p14:modId xmlns:p14="http://schemas.microsoft.com/office/powerpoint/2010/main" val="2556491405"/>
              </p:ext>
            </p:extLst>
          </p:nvPr>
        </p:nvGraphicFramePr>
        <p:xfrm>
          <a:off x="2362200" y="3332959"/>
          <a:ext cx="6480175" cy="914400"/>
        </p:xfrm>
        <a:graphic>
          <a:graphicData uri="http://schemas.openxmlformats.org/drawingml/2006/table">
            <a:tbl>
              <a:tblPr firstRow="1" firstCol="1" bandRow="1">
                <a:tableStyleId>{5C22544A-7EE6-4342-B048-85BDC9FD1C3A}</a:tableStyleId>
              </a:tblPr>
              <a:tblGrid>
                <a:gridCol w="610882">
                  <a:extLst>
                    <a:ext uri="{9D8B030D-6E8A-4147-A177-3AD203B41FA5}">
                      <a16:colId xmlns:a16="http://schemas.microsoft.com/office/drawing/2014/main" xmlns="" val="20000"/>
                    </a:ext>
                  </a:extLst>
                </a:gridCol>
                <a:gridCol w="609990">
                  <a:extLst>
                    <a:ext uri="{9D8B030D-6E8A-4147-A177-3AD203B41FA5}">
                      <a16:colId xmlns:a16="http://schemas.microsoft.com/office/drawing/2014/main" xmlns="" val="20001"/>
                    </a:ext>
                  </a:extLst>
                </a:gridCol>
                <a:gridCol w="595111">
                  <a:extLst>
                    <a:ext uri="{9D8B030D-6E8A-4147-A177-3AD203B41FA5}">
                      <a16:colId xmlns:a16="http://schemas.microsoft.com/office/drawing/2014/main" xmlns="" val="20002"/>
                    </a:ext>
                  </a:extLst>
                </a:gridCol>
                <a:gridCol w="658344">
                  <a:extLst>
                    <a:ext uri="{9D8B030D-6E8A-4147-A177-3AD203B41FA5}">
                      <a16:colId xmlns:a16="http://schemas.microsoft.com/office/drawing/2014/main" xmlns="" val="20003"/>
                    </a:ext>
                  </a:extLst>
                </a:gridCol>
                <a:gridCol w="595111">
                  <a:extLst>
                    <a:ext uri="{9D8B030D-6E8A-4147-A177-3AD203B41FA5}">
                      <a16:colId xmlns:a16="http://schemas.microsoft.com/office/drawing/2014/main" xmlns="" val="20004"/>
                    </a:ext>
                  </a:extLst>
                </a:gridCol>
                <a:gridCol w="624867">
                  <a:extLst>
                    <a:ext uri="{9D8B030D-6E8A-4147-A177-3AD203B41FA5}">
                      <a16:colId xmlns:a16="http://schemas.microsoft.com/office/drawing/2014/main" xmlns="" val="20005"/>
                    </a:ext>
                  </a:extLst>
                </a:gridCol>
                <a:gridCol w="565357">
                  <a:extLst>
                    <a:ext uri="{9D8B030D-6E8A-4147-A177-3AD203B41FA5}">
                      <a16:colId xmlns:a16="http://schemas.microsoft.com/office/drawing/2014/main" xmlns="" val="20006"/>
                    </a:ext>
                  </a:extLst>
                </a:gridCol>
                <a:gridCol w="569077">
                  <a:extLst>
                    <a:ext uri="{9D8B030D-6E8A-4147-A177-3AD203B41FA5}">
                      <a16:colId xmlns:a16="http://schemas.microsoft.com/office/drawing/2014/main" xmlns="" val="20007"/>
                    </a:ext>
                  </a:extLst>
                </a:gridCol>
                <a:gridCol w="550479">
                  <a:extLst>
                    <a:ext uri="{9D8B030D-6E8A-4147-A177-3AD203B41FA5}">
                      <a16:colId xmlns:a16="http://schemas.microsoft.com/office/drawing/2014/main" xmlns="" val="20008"/>
                    </a:ext>
                  </a:extLst>
                </a:gridCol>
                <a:gridCol w="580234">
                  <a:extLst>
                    <a:ext uri="{9D8B030D-6E8A-4147-A177-3AD203B41FA5}">
                      <a16:colId xmlns:a16="http://schemas.microsoft.com/office/drawing/2014/main" xmlns="" val="20009"/>
                    </a:ext>
                  </a:extLst>
                </a:gridCol>
                <a:gridCol w="520723">
                  <a:extLst>
                    <a:ext uri="{9D8B030D-6E8A-4147-A177-3AD203B41FA5}">
                      <a16:colId xmlns:a16="http://schemas.microsoft.com/office/drawing/2014/main" xmlns="" val="20010"/>
                    </a:ext>
                  </a:extLst>
                </a:gridCol>
              </a:tblGrid>
              <a:tr h="276225">
                <a:tc>
                  <a:txBody>
                    <a:bodyPr/>
                    <a:lstStyle/>
                    <a:p>
                      <a:pPr algn="ctr" rtl="0" fontAlgn="ctr"/>
                      <a:r>
                        <a:rPr lang="nl-BE" sz="1600" u="none" strike="noStrike" dirty="0">
                          <a:effectLst/>
                        </a:rPr>
                        <a:t>10</a:t>
                      </a:r>
                      <a:endParaRPr lang="nl-BE" sz="1600" b="1" i="0" u="none" strike="noStrike" dirty="0">
                        <a:solidFill>
                          <a:srgbClr val="FFFFFF"/>
                        </a:solidFill>
                        <a:effectLst/>
                        <a:latin typeface="Calibri"/>
                      </a:endParaRPr>
                    </a:p>
                  </a:txBody>
                  <a:tcPr marL="9525" marR="9525" marT="9525" marB="0" anchor="ctr"/>
                </a:tc>
                <a:tc>
                  <a:txBody>
                    <a:bodyPr/>
                    <a:lstStyle/>
                    <a:p>
                      <a:pPr algn="ctr" rtl="0" fontAlgn="ctr"/>
                      <a:r>
                        <a:rPr lang="nl-BE" sz="1600" u="none" strike="noStrike" dirty="0">
                          <a:effectLst/>
                        </a:rPr>
                        <a:t>11</a:t>
                      </a:r>
                      <a:endParaRPr lang="nl-BE" sz="1600" b="1" i="0" u="none" strike="noStrike" dirty="0">
                        <a:solidFill>
                          <a:srgbClr val="FFFFFF"/>
                        </a:solidFill>
                        <a:effectLst/>
                        <a:latin typeface="Calibri"/>
                      </a:endParaRPr>
                    </a:p>
                  </a:txBody>
                  <a:tcPr marL="9525" marR="9525" marT="9525" marB="0" anchor="ctr"/>
                </a:tc>
                <a:tc>
                  <a:txBody>
                    <a:bodyPr/>
                    <a:lstStyle/>
                    <a:p>
                      <a:pPr algn="ctr" rtl="0" fontAlgn="ctr"/>
                      <a:r>
                        <a:rPr lang="nl-BE" sz="1600" u="none" strike="noStrike" dirty="0">
                          <a:effectLst/>
                        </a:rPr>
                        <a:t>12</a:t>
                      </a:r>
                      <a:endParaRPr lang="nl-BE" sz="1600" b="1" i="0" u="none" strike="noStrike" dirty="0">
                        <a:solidFill>
                          <a:srgbClr val="FFFFFF"/>
                        </a:solidFill>
                        <a:effectLst/>
                        <a:latin typeface="Calibri"/>
                      </a:endParaRPr>
                    </a:p>
                  </a:txBody>
                  <a:tcPr marL="9525" marR="9525" marT="9525" marB="0" anchor="ctr"/>
                </a:tc>
                <a:tc>
                  <a:txBody>
                    <a:bodyPr/>
                    <a:lstStyle/>
                    <a:p>
                      <a:pPr algn="ctr" rtl="0" fontAlgn="ctr"/>
                      <a:r>
                        <a:rPr lang="nl-BE" sz="1600" u="none" strike="noStrike" dirty="0">
                          <a:effectLst/>
                        </a:rPr>
                        <a:t>13</a:t>
                      </a:r>
                      <a:endParaRPr lang="nl-BE" sz="1600" b="1" i="0" u="none" strike="noStrike" dirty="0">
                        <a:solidFill>
                          <a:srgbClr val="FFFFFF"/>
                        </a:solidFill>
                        <a:effectLst/>
                        <a:latin typeface="Calibri"/>
                      </a:endParaRPr>
                    </a:p>
                  </a:txBody>
                  <a:tcPr marL="9525" marR="9525" marT="9525" marB="0" anchor="ctr"/>
                </a:tc>
                <a:tc>
                  <a:txBody>
                    <a:bodyPr/>
                    <a:lstStyle/>
                    <a:p>
                      <a:pPr algn="ctr" rtl="0" fontAlgn="ctr"/>
                      <a:r>
                        <a:rPr lang="nl-BE" sz="1600" u="none" strike="noStrike" dirty="0">
                          <a:effectLst/>
                        </a:rPr>
                        <a:t>14</a:t>
                      </a:r>
                      <a:endParaRPr lang="nl-BE" sz="1600" b="1" i="0" u="none" strike="noStrike" dirty="0">
                        <a:solidFill>
                          <a:srgbClr val="FFFFFF"/>
                        </a:solidFill>
                        <a:effectLst/>
                        <a:latin typeface="Calibri"/>
                      </a:endParaRPr>
                    </a:p>
                  </a:txBody>
                  <a:tcPr marL="9525" marR="9525" marT="9525" marB="0" anchor="ctr"/>
                </a:tc>
                <a:tc>
                  <a:txBody>
                    <a:bodyPr/>
                    <a:lstStyle/>
                    <a:p>
                      <a:pPr algn="ctr" rtl="0" fontAlgn="ctr"/>
                      <a:r>
                        <a:rPr lang="nl-BE" sz="1600" u="none" strike="noStrike" dirty="0">
                          <a:effectLst/>
                        </a:rPr>
                        <a:t>15</a:t>
                      </a:r>
                      <a:endParaRPr lang="nl-BE" sz="1600" b="1" i="0" u="none" strike="noStrike" dirty="0">
                        <a:solidFill>
                          <a:srgbClr val="FFFFFF"/>
                        </a:solidFill>
                        <a:effectLst/>
                        <a:latin typeface="Calibri"/>
                      </a:endParaRPr>
                    </a:p>
                  </a:txBody>
                  <a:tcPr marL="9525" marR="9525" marT="9525" marB="0" anchor="ctr"/>
                </a:tc>
                <a:tc>
                  <a:txBody>
                    <a:bodyPr/>
                    <a:lstStyle/>
                    <a:p>
                      <a:pPr algn="ctr" rtl="0" fontAlgn="ctr"/>
                      <a:r>
                        <a:rPr lang="nl-BE" sz="1600" u="none" strike="noStrike" dirty="0">
                          <a:effectLst/>
                        </a:rPr>
                        <a:t>16</a:t>
                      </a:r>
                      <a:endParaRPr lang="nl-BE" sz="1600" b="1" i="0" u="none" strike="noStrike" dirty="0">
                        <a:solidFill>
                          <a:srgbClr val="FFFFFF"/>
                        </a:solidFill>
                        <a:effectLst/>
                        <a:latin typeface="Calibri"/>
                      </a:endParaRPr>
                    </a:p>
                  </a:txBody>
                  <a:tcPr marL="9525" marR="9525" marT="9525" marB="0" anchor="ctr"/>
                </a:tc>
                <a:tc>
                  <a:txBody>
                    <a:bodyPr/>
                    <a:lstStyle/>
                    <a:p>
                      <a:pPr algn="ctr" rtl="0" fontAlgn="ctr"/>
                      <a:r>
                        <a:rPr lang="nl-BE" sz="1600" u="none" strike="noStrike" dirty="0">
                          <a:effectLst/>
                        </a:rPr>
                        <a:t>17</a:t>
                      </a:r>
                      <a:endParaRPr lang="nl-BE" sz="1600" b="1" i="0" u="none" strike="noStrike" dirty="0">
                        <a:solidFill>
                          <a:srgbClr val="FFFFFF"/>
                        </a:solidFill>
                        <a:effectLst/>
                        <a:latin typeface="Calibri"/>
                      </a:endParaRPr>
                    </a:p>
                  </a:txBody>
                  <a:tcPr marL="9525" marR="9525" marT="9525" marB="0" anchor="ctr"/>
                </a:tc>
                <a:tc>
                  <a:txBody>
                    <a:bodyPr/>
                    <a:lstStyle/>
                    <a:p>
                      <a:pPr algn="ctr" rtl="0" fontAlgn="ctr"/>
                      <a:r>
                        <a:rPr lang="nl-BE" sz="1600" u="none" strike="noStrike" dirty="0">
                          <a:effectLst/>
                        </a:rPr>
                        <a:t>18</a:t>
                      </a:r>
                      <a:endParaRPr lang="nl-BE" sz="1600" b="1" i="0" u="none" strike="noStrike" dirty="0">
                        <a:solidFill>
                          <a:srgbClr val="FFFFFF"/>
                        </a:solidFill>
                        <a:effectLst/>
                        <a:latin typeface="Calibri"/>
                      </a:endParaRPr>
                    </a:p>
                  </a:txBody>
                  <a:tcPr marL="9525" marR="9525" marT="9525" marB="0" anchor="ctr"/>
                </a:tc>
                <a:tc>
                  <a:txBody>
                    <a:bodyPr/>
                    <a:lstStyle/>
                    <a:p>
                      <a:pPr algn="ctr" rtl="0" fontAlgn="ctr"/>
                      <a:r>
                        <a:rPr lang="nl-BE" sz="1600" u="none" strike="noStrike" dirty="0">
                          <a:effectLst/>
                        </a:rPr>
                        <a:t>19</a:t>
                      </a:r>
                      <a:endParaRPr lang="nl-BE" sz="1600" b="1" i="0" u="none" strike="noStrike" dirty="0">
                        <a:solidFill>
                          <a:srgbClr val="FFFFFF"/>
                        </a:solidFill>
                        <a:effectLst/>
                        <a:latin typeface="Calibri"/>
                      </a:endParaRPr>
                    </a:p>
                  </a:txBody>
                  <a:tcPr marL="9525" marR="9525" marT="9525" marB="0" anchor="ctr"/>
                </a:tc>
                <a:tc>
                  <a:txBody>
                    <a:bodyPr/>
                    <a:lstStyle/>
                    <a:p>
                      <a:pPr algn="ctr" rtl="0" fontAlgn="ctr"/>
                      <a:r>
                        <a:rPr lang="nl-BE" sz="1600" u="none" strike="noStrike" dirty="0">
                          <a:effectLst/>
                        </a:rPr>
                        <a:t>20</a:t>
                      </a:r>
                      <a:endParaRPr lang="nl-BE" sz="1600" b="1" i="0" u="none" strike="noStrike" dirty="0">
                        <a:solidFill>
                          <a:srgbClr val="FFFFFF"/>
                        </a:solidFill>
                        <a:effectLst/>
                        <a:latin typeface="Calibri"/>
                      </a:endParaRPr>
                    </a:p>
                  </a:txBody>
                  <a:tcPr marL="9525" marR="9525" marT="9525" marB="0" anchor="ctr"/>
                </a:tc>
                <a:extLst>
                  <a:ext uri="{0D108BD9-81ED-4DB2-BD59-A6C34878D82A}">
                    <a16:rowId xmlns:a16="http://schemas.microsoft.com/office/drawing/2014/main" xmlns="" val="10000"/>
                  </a:ext>
                </a:extLst>
              </a:tr>
              <a:tr h="419100">
                <a:tc>
                  <a:txBody>
                    <a:bodyPr/>
                    <a:lstStyle/>
                    <a:p>
                      <a:pPr marL="0" algn="ctr" defTabSz="914400" rtl="0" eaLnBrk="1" fontAlgn="ctr" latinLnBrk="0" hangingPunct="1"/>
                      <a:r>
                        <a:rPr lang="nl-BE" sz="1200" u="none" strike="noStrike" kern="1200" dirty="0">
                          <a:solidFill>
                            <a:schemeClr val="dk1"/>
                          </a:solidFill>
                          <a:effectLst/>
                          <a:latin typeface="+mn-lt"/>
                          <a:ea typeface="+mn-ea"/>
                          <a:cs typeface="+mn-cs"/>
                        </a:rPr>
                        <a:t>34.79%</a:t>
                      </a:r>
                    </a:p>
                  </a:txBody>
                  <a:tcPr marL="9525" marR="9525" marT="9525" marB="0" anchor="ctr">
                    <a:solidFill>
                      <a:schemeClr val="accent1">
                        <a:lumMod val="20000"/>
                        <a:lumOff val="80000"/>
                      </a:schemeClr>
                    </a:solidFill>
                  </a:tcPr>
                </a:tc>
                <a:tc>
                  <a:txBody>
                    <a:bodyPr/>
                    <a:lstStyle/>
                    <a:p>
                      <a:pPr algn="ctr" rtl="0" fontAlgn="ctr"/>
                      <a:r>
                        <a:rPr lang="nl-BE" sz="1200" u="none" strike="noStrike" dirty="0">
                          <a:effectLst/>
                        </a:rPr>
                        <a:t>18.59%</a:t>
                      </a:r>
                      <a:endParaRPr lang="nl-BE" sz="1200" b="0" i="0" u="none" strike="noStrike" dirty="0">
                        <a:solidFill>
                          <a:srgbClr val="000000"/>
                        </a:solidFill>
                        <a:effectLst/>
                        <a:latin typeface="Calibri"/>
                      </a:endParaRPr>
                    </a:p>
                  </a:txBody>
                  <a:tcPr marL="9525" marR="9525" marT="9525" marB="0" anchor="ctr"/>
                </a:tc>
                <a:tc>
                  <a:txBody>
                    <a:bodyPr/>
                    <a:lstStyle/>
                    <a:p>
                      <a:pPr algn="ctr" rtl="0" fontAlgn="ctr"/>
                      <a:r>
                        <a:rPr lang="nl-BE" sz="1200" u="none" strike="noStrike" dirty="0">
                          <a:effectLst/>
                        </a:rPr>
                        <a:t>18.45%</a:t>
                      </a:r>
                      <a:endParaRPr lang="nl-BE" sz="1200" b="0" i="0" u="none" strike="noStrike" dirty="0">
                        <a:solidFill>
                          <a:srgbClr val="000000"/>
                        </a:solidFill>
                        <a:effectLst/>
                        <a:latin typeface="Calibri"/>
                      </a:endParaRPr>
                    </a:p>
                  </a:txBody>
                  <a:tcPr marL="9525" marR="9525" marT="9525" marB="0" anchor="ctr"/>
                </a:tc>
                <a:tc>
                  <a:txBody>
                    <a:bodyPr/>
                    <a:lstStyle/>
                    <a:p>
                      <a:pPr algn="ctr" rtl="0" fontAlgn="ctr"/>
                      <a:r>
                        <a:rPr lang="nl-BE" sz="1200" u="none" strike="noStrike">
                          <a:effectLst/>
                        </a:rPr>
                        <a:t>12.05%</a:t>
                      </a:r>
                      <a:endParaRPr lang="nl-BE" sz="1200" b="0" i="0" u="none" strike="noStrike">
                        <a:solidFill>
                          <a:srgbClr val="000000"/>
                        </a:solidFill>
                        <a:effectLst/>
                        <a:latin typeface="Calibri"/>
                      </a:endParaRPr>
                    </a:p>
                  </a:txBody>
                  <a:tcPr marL="9525" marR="9525" marT="9525" marB="0" anchor="ctr"/>
                </a:tc>
                <a:tc>
                  <a:txBody>
                    <a:bodyPr/>
                    <a:lstStyle/>
                    <a:p>
                      <a:pPr algn="ctr" rtl="0" fontAlgn="ctr"/>
                      <a:r>
                        <a:rPr lang="nl-BE" sz="1200" u="none" strike="noStrike" dirty="0">
                          <a:effectLst/>
                        </a:rPr>
                        <a:t>9.46%</a:t>
                      </a:r>
                      <a:endParaRPr lang="nl-BE" sz="1200" b="0" i="0" u="none" strike="noStrike" dirty="0">
                        <a:solidFill>
                          <a:srgbClr val="000000"/>
                        </a:solidFill>
                        <a:effectLst/>
                        <a:latin typeface="Calibri"/>
                      </a:endParaRPr>
                    </a:p>
                  </a:txBody>
                  <a:tcPr marL="9525" marR="9525" marT="9525" marB="0" anchor="ctr"/>
                </a:tc>
                <a:tc>
                  <a:txBody>
                    <a:bodyPr/>
                    <a:lstStyle/>
                    <a:p>
                      <a:pPr algn="ctr" rtl="0" fontAlgn="ctr"/>
                      <a:r>
                        <a:rPr lang="nl-BE" sz="1200" u="none" strike="noStrike">
                          <a:effectLst/>
                        </a:rPr>
                        <a:t>3.65%</a:t>
                      </a:r>
                      <a:endParaRPr lang="nl-BE" sz="1200" b="0" i="0" u="none" strike="noStrike">
                        <a:solidFill>
                          <a:srgbClr val="000000"/>
                        </a:solidFill>
                        <a:effectLst/>
                        <a:latin typeface="Calibri"/>
                      </a:endParaRPr>
                    </a:p>
                  </a:txBody>
                  <a:tcPr marL="9525" marR="9525" marT="9525" marB="0" anchor="ctr"/>
                </a:tc>
                <a:tc>
                  <a:txBody>
                    <a:bodyPr/>
                    <a:lstStyle/>
                    <a:p>
                      <a:pPr algn="ctr" rtl="0" fontAlgn="ctr"/>
                      <a:r>
                        <a:rPr lang="nl-BE" sz="1200" u="none" strike="noStrike">
                          <a:effectLst/>
                        </a:rPr>
                        <a:t>2.30%</a:t>
                      </a:r>
                      <a:endParaRPr lang="nl-BE" sz="1200" b="0" i="0" u="none" strike="noStrike">
                        <a:solidFill>
                          <a:srgbClr val="000000"/>
                        </a:solidFill>
                        <a:effectLst/>
                        <a:latin typeface="Calibri"/>
                      </a:endParaRPr>
                    </a:p>
                  </a:txBody>
                  <a:tcPr marL="9525" marR="9525" marT="9525" marB="0" anchor="ctr"/>
                </a:tc>
                <a:tc>
                  <a:txBody>
                    <a:bodyPr/>
                    <a:lstStyle/>
                    <a:p>
                      <a:pPr algn="ctr" rtl="0" fontAlgn="ctr"/>
                      <a:r>
                        <a:rPr lang="nl-BE" sz="1200" u="none" strike="noStrike">
                          <a:effectLst/>
                        </a:rPr>
                        <a:t>0.43%</a:t>
                      </a:r>
                      <a:endParaRPr lang="nl-BE" sz="1200" b="0" i="0" u="none" strike="noStrike">
                        <a:solidFill>
                          <a:srgbClr val="000000"/>
                        </a:solidFill>
                        <a:effectLst/>
                        <a:latin typeface="Calibri"/>
                      </a:endParaRPr>
                    </a:p>
                  </a:txBody>
                  <a:tcPr marL="9525" marR="9525" marT="9525" marB="0" anchor="ctr"/>
                </a:tc>
                <a:tc>
                  <a:txBody>
                    <a:bodyPr/>
                    <a:lstStyle/>
                    <a:p>
                      <a:pPr algn="ctr" rtl="0" fontAlgn="ctr"/>
                      <a:r>
                        <a:rPr lang="nl-BE" sz="1200" u="none" strike="noStrike" dirty="0">
                          <a:effectLst/>
                        </a:rPr>
                        <a:t>0.22%</a:t>
                      </a:r>
                      <a:endParaRPr lang="nl-BE" sz="1200" b="0" i="0" u="none" strike="noStrike" dirty="0">
                        <a:solidFill>
                          <a:srgbClr val="000000"/>
                        </a:solidFill>
                        <a:effectLst/>
                        <a:latin typeface="Calibri"/>
                      </a:endParaRPr>
                    </a:p>
                  </a:txBody>
                  <a:tcPr marL="9525" marR="9525" marT="9525" marB="0" anchor="ctr"/>
                </a:tc>
                <a:tc>
                  <a:txBody>
                    <a:bodyPr/>
                    <a:lstStyle/>
                    <a:p>
                      <a:pPr algn="ctr" rtl="0" fontAlgn="ctr"/>
                      <a:r>
                        <a:rPr lang="nl-BE" sz="1200" u="none" strike="noStrike">
                          <a:effectLst/>
                        </a:rPr>
                        <a:t>0.06%</a:t>
                      </a:r>
                      <a:endParaRPr lang="nl-BE" sz="1200" b="0" i="0" u="none" strike="noStrike">
                        <a:solidFill>
                          <a:srgbClr val="000000"/>
                        </a:solidFill>
                        <a:effectLst/>
                        <a:latin typeface="Calibri"/>
                      </a:endParaRPr>
                    </a:p>
                  </a:txBody>
                  <a:tcPr marL="9525" marR="9525" marT="9525" marB="0" anchor="ctr"/>
                </a:tc>
                <a:tc>
                  <a:txBody>
                    <a:bodyPr/>
                    <a:lstStyle/>
                    <a:p>
                      <a:pPr algn="ctr" rtl="0" fontAlgn="ctr"/>
                      <a:r>
                        <a:rPr lang="nl-BE" sz="1200" u="none" strike="noStrike">
                          <a:effectLst/>
                        </a:rPr>
                        <a:t>0%</a:t>
                      </a:r>
                      <a:endParaRPr lang="nl-BE" sz="12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xmlns="" val="10001"/>
                  </a:ext>
                </a:extLst>
              </a:tr>
              <a:tr h="219075">
                <a:tc>
                  <a:txBody>
                    <a:bodyPr/>
                    <a:lstStyle/>
                    <a:p>
                      <a:pPr marL="0" algn="ctr" defTabSz="914400" rtl="0" eaLnBrk="1" fontAlgn="ctr" latinLnBrk="0" hangingPunct="1"/>
                      <a:r>
                        <a:rPr lang="nl-BE" sz="1200" u="none" strike="noStrike" kern="1200" dirty="0">
                          <a:solidFill>
                            <a:srgbClr val="C00000"/>
                          </a:solidFill>
                          <a:effectLst/>
                          <a:latin typeface="+mn-lt"/>
                          <a:ea typeface="+mn-ea"/>
                          <a:cs typeface="+mn-cs"/>
                        </a:rPr>
                        <a:t>100</a:t>
                      </a:r>
                    </a:p>
                  </a:txBody>
                  <a:tcPr marL="9525" marR="9525" marT="9525" marB="0" anchor="ctr">
                    <a:solidFill>
                      <a:schemeClr val="accent1">
                        <a:lumMod val="20000"/>
                        <a:lumOff val="80000"/>
                      </a:schemeClr>
                    </a:solidFill>
                  </a:tcPr>
                </a:tc>
                <a:tc>
                  <a:txBody>
                    <a:bodyPr/>
                    <a:lstStyle/>
                    <a:p>
                      <a:pPr algn="ctr" rtl="0" fontAlgn="ctr"/>
                      <a:r>
                        <a:rPr lang="nl-BE" sz="1200" u="none" strike="noStrike" dirty="0">
                          <a:solidFill>
                            <a:srgbClr val="C00000"/>
                          </a:solidFill>
                          <a:effectLst/>
                        </a:rPr>
                        <a:t>65,21</a:t>
                      </a:r>
                      <a:endParaRPr lang="nl-BE" sz="1200" b="0" i="0" u="none" strike="noStrike" dirty="0">
                        <a:solidFill>
                          <a:srgbClr val="C00000"/>
                        </a:solidFill>
                        <a:effectLst/>
                        <a:latin typeface="Calibri"/>
                      </a:endParaRPr>
                    </a:p>
                  </a:txBody>
                  <a:tcPr marL="9525" marR="9525" marT="9525" marB="0" anchor="ctr"/>
                </a:tc>
                <a:tc>
                  <a:txBody>
                    <a:bodyPr/>
                    <a:lstStyle/>
                    <a:p>
                      <a:pPr algn="ctr" rtl="0" fontAlgn="ctr"/>
                      <a:r>
                        <a:rPr lang="nl-BE" sz="1200" u="none" strike="noStrike" dirty="0">
                          <a:solidFill>
                            <a:srgbClr val="C00000"/>
                          </a:solidFill>
                          <a:effectLst/>
                        </a:rPr>
                        <a:t>46,62</a:t>
                      </a:r>
                      <a:endParaRPr lang="nl-BE" sz="1200" b="0" i="0" u="none" strike="noStrike" dirty="0">
                        <a:solidFill>
                          <a:srgbClr val="C00000"/>
                        </a:solidFill>
                        <a:effectLst/>
                        <a:latin typeface="Calibri"/>
                      </a:endParaRPr>
                    </a:p>
                  </a:txBody>
                  <a:tcPr marL="9525" marR="9525" marT="9525" marB="0" anchor="ctr"/>
                </a:tc>
                <a:tc>
                  <a:txBody>
                    <a:bodyPr/>
                    <a:lstStyle/>
                    <a:p>
                      <a:pPr algn="ctr" rtl="0" fontAlgn="ctr"/>
                      <a:r>
                        <a:rPr lang="nl-BE" sz="1200" u="none" strike="noStrike" dirty="0">
                          <a:solidFill>
                            <a:srgbClr val="C00000"/>
                          </a:solidFill>
                          <a:effectLst/>
                        </a:rPr>
                        <a:t>28,17</a:t>
                      </a:r>
                      <a:endParaRPr lang="nl-BE" sz="1200" b="0" i="0" u="none" strike="noStrike" dirty="0">
                        <a:solidFill>
                          <a:srgbClr val="C00000"/>
                        </a:solidFill>
                        <a:effectLst/>
                        <a:latin typeface="Calibri"/>
                      </a:endParaRPr>
                    </a:p>
                  </a:txBody>
                  <a:tcPr marL="9525" marR="9525" marT="9525" marB="0" anchor="ctr"/>
                </a:tc>
                <a:tc>
                  <a:txBody>
                    <a:bodyPr/>
                    <a:lstStyle/>
                    <a:p>
                      <a:pPr algn="ctr" rtl="0" fontAlgn="ctr"/>
                      <a:r>
                        <a:rPr lang="nl-BE" sz="1200" u="none" strike="noStrike" dirty="0">
                          <a:solidFill>
                            <a:srgbClr val="C00000"/>
                          </a:solidFill>
                          <a:effectLst/>
                        </a:rPr>
                        <a:t>16,12</a:t>
                      </a:r>
                      <a:endParaRPr lang="nl-BE" sz="1200" b="0" i="0" u="none" strike="noStrike" dirty="0">
                        <a:solidFill>
                          <a:srgbClr val="C00000"/>
                        </a:solidFill>
                        <a:effectLst/>
                        <a:latin typeface="Calibri"/>
                      </a:endParaRPr>
                    </a:p>
                  </a:txBody>
                  <a:tcPr marL="9525" marR="9525" marT="9525" marB="0" anchor="ctr"/>
                </a:tc>
                <a:tc>
                  <a:txBody>
                    <a:bodyPr/>
                    <a:lstStyle/>
                    <a:p>
                      <a:pPr algn="ctr" rtl="0" fontAlgn="ctr"/>
                      <a:r>
                        <a:rPr lang="nl-BE" sz="1200" u="none" strike="noStrike" dirty="0">
                          <a:solidFill>
                            <a:srgbClr val="C00000"/>
                          </a:solidFill>
                          <a:effectLst/>
                        </a:rPr>
                        <a:t>6,66</a:t>
                      </a:r>
                      <a:endParaRPr lang="nl-BE" sz="1200" b="0" i="0" u="none" strike="noStrike" dirty="0">
                        <a:solidFill>
                          <a:srgbClr val="C00000"/>
                        </a:solidFill>
                        <a:effectLst/>
                        <a:latin typeface="Calibri"/>
                      </a:endParaRPr>
                    </a:p>
                  </a:txBody>
                  <a:tcPr marL="9525" marR="9525" marT="9525" marB="0" anchor="ctr"/>
                </a:tc>
                <a:tc>
                  <a:txBody>
                    <a:bodyPr/>
                    <a:lstStyle/>
                    <a:p>
                      <a:pPr algn="ctr" rtl="0" fontAlgn="ctr"/>
                      <a:r>
                        <a:rPr lang="nl-BE" sz="1200" u="none" strike="noStrike" dirty="0">
                          <a:solidFill>
                            <a:srgbClr val="C00000"/>
                          </a:solidFill>
                          <a:effectLst/>
                        </a:rPr>
                        <a:t>3,01</a:t>
                      </a:r>
                      <a:endParaRPr lang="nl-BE" sz="1200" b="0" i="0" u="none" strike="noStrike" dirty="0">
                        <a:solidFill>
                          <a:srgbClr val="C00000"/>
                        </a:solidFill>
                        <a:effectLst/>
                        <a:latin typeface="Calibri"/>
                      </a:endParaRPr>
                    </a:p>
                  </a:txBody>
                  <a:tcPr marL="9525" marR="9525" marT="9525" marB="0" anchor="ctr"/>
                </a:tc>
                <a:tc>
                  <a:txBody>
                    <a:bodyPr/>
                    <a:lstStyle/>
                    <a:p>
                      <a:pPr algn="ctr" rtl="0" fontAlgn="ctr"/>
                      <a:r>
                        <a:rPr lang="nl-BE" sz="1200" u="none" strike="noStrike" dirty="0">
                          <a:solidFill>
                            <a:srgbClr val="C00000"/>
                          </a:solidFill>
                          <a:effectLst/>
                        </a:rPr>
                        <a:t>0,71</a:t>
                      </a:r>
                      <a:endParaRPr lang="nl-BE" sz="1200" b="0" i="0" u="none" strike="noStrike" dirty="0">
                        <a:solidFill>
                          <a:srgbClr val="C00000"/>
                        </a:solidFill>
                        <a:effectLst/>
                        <a:latin typeface="Calibri"/>
                      </a:endParaRPr>
                    </a:p>
                  </a:txBody>
                  <a:tcPr marL="9525" marR="9525" marT="9525" marB="0" anchor="ctr"/>
                </a:tc>
                <a:tc>
                  <a:txBody>
                    <a:bodyPr/>
                    <a:lstStyle/>
                    <a:p>
                      <a:pPr algn="ctr" rtl="0" fontAlgn="ctr"/>
                      <a:r>
                        <a:rPr lang="nl-BE" sz="1200" u="none" strike="noStrike" dirty="0">
                          <a:solidFill>
                            <a:srgbClr val="C00000"/>
                          </a:solidFill>
                          <a:effectLst/>
                        </a:rPr>
                        <a:t>0,28</a:t>
                      </a:r>
                      <a:endParaRPr lang="nl-BE" sz="1200" b="0" i="0" u="none" strike="noStrike" dirty="0">
                        <a:solidFill>
                          <a:srgbClr val="C00000"/>
                        </a:solidFill>
                        <a:effectLst/>
                        <a:latin typeface="Calibri"/>
                      </a:endParaRPr>
                    </a:p>
                  </a:txBody>
                  <a:tcPr marL="9525" marR="9525" marT="9525" marB="0" anchor="ctr"/>
                </a:tc>
                <a:tc>
                  <a:txBody>
                    <a:bodyPr/>
                    <a:lstStyle/>
                    <a:p>
                      <a:pPr algn="ctr" rtl="0" fontAlgn="ctr"/>
                      <a:r>
                        <a:rPr lang="nl-BE" sz="1200" u="none" strike="noStrike" dirty="0">
                          <a:solidFill>
                            <a:srgbClr val="C00000"/>
                          </a:solidFill>
                          <a:effectLst/>
                        </a:rPr>
                        <a:t>0,06</a:t>
                      </a:r>
                      <a:endParaRPr lang="nl-BE" sz="1200" b="0" i="0" u="none" strike="noStrike" dirty="0">
                        <a:solidFill>
                          <a:srgbClr val="C00000"/>
                        </a:solidFill>
                        <a:effectLst/>
                        <a:latin typeface="Calibri"/>
                      </a:endParaRPr>
                    </a:p>
                  </a:txBody>
                  <a:tcPr marL="9525" marR="9525" marT="9525" marB="0" anchor="ctr"/>
                </a:tc>
                <a:tc>
                  <a:txBody>
                    <a:bodyPr/>
                    <a:lstStyle/>
                    <a:p>
                      <a:pPr algn="ctr" rtl="0" fontAlgn="ctr"/>
                      <a:r>
                        <a:rPr lang="nl-BE" sz="1200" u="none" strike="noStrike" dirty="0">
                          <a:solidFill>
                            <a:srgbClr val="C00000"/>
                          </a:solidFill>
                          <a:effectLst/>
                        </a:rPr>
                        <a:t>0</a:t>
                      </a:r>
                      <a:endParaRPr lang="nl-BE" sz="1200" b="0" i="0" u="none" strike="noStrike" dirty="0">
                        <a:solidFill>
                          <a:srgbClr val="C00000"/>
                        </a:solidFill>
                        <a:effectLst/>
                        <a:latin typeface="Calibri"/>
                      </a:endParaRPr>
                    </a:p>
                  </a:txBody>
                  <a:tcPr marL="9525" marR="9525" marT="9525" marB="0" anchor="ctr"/>
                </a:tc>
                <a:extLst>
                  <a:ext uri="{0D108BD9-81ED-4DB2-BD59-A6C34878D82A}">
                    <a16:rowId xmlns:a16="http://schemas.microsoft.com/office/drawing/2014/main" xmlns="" val="10002"/>
                  </a:ext>
                </a:extLst>
              </a:tr>
            </a:tbl>
          </a:graphicData>
        </a:graphic>
      </p:graphicFrame>
      <p:sp>
        <p:nvSpPr>
          <p:cNvPr id="9" name="Ovaal 8"/>
          <p:cNvSpPr/>
          <p:nvPr/>
        </p:nvSpPr>
        <p:spPr>
          <a:xfrm>
            <a:off x="7372350" y="2352448"/>
            <a:ext cx="828675" cy="746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BE"/>
          </a:p>
        </p:txBody>
      </p:sp>
      <p:sp>
        <p:nvSpPr>
          <p:cNvPr id="16" name="Ovaal 15"/>
          <p:cNvSpPr/>
          <p:nvPr/>
        </p:nvSpPr>
        <p:spPr>
          <a:xfrm>
            <a:off x="3541713" y="3501234"/>
            <a:ext cx="828675" cy="746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BE"/>
          </a:p>
        </p:txBody>
      </p:sp>
      <p:cxnSp>
        <p:nvCxnSpPr>
          <p:cNvPr id="11" name="Rechte verbindingslijn 10"/>
          <p:cNvCxnSpPr/>
          <p:nvPr/>
        </p:nvCxnSpPr>
        <p:spPr>
          <a:xfrm flipV="1">
            <a:off x="4441825" y="2789713"/>
            <a:ext cx="2930525" cy="10795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itel 1"/>
          <p:cNvSpPr>
            <a:spLocks noGrp="1"/>
          </p:cNvSpPr>
          <p:nvPr>
            <p:ph type="title"/>
          </p:nvPr>
        </p:nvSpPr>
        <p:spPr>
          <a:xfrm>
            <a:off x="838200" y="365125"/>
            <a:ext cx="10515600" cy="815977"/>
          </a:xfrm>
        </p:spPr>
        <p:txBody>
          <a:bodyPr/>
          <a:lstStyle/>
          <a:p>
            <a:r>
              <a:rPr lang="nl-NL" dirty="0" err="1" smtClean="0"/>
              <a:t>Use</a:t>
            </a:r>
            <a:r>
              <a:rPr lang="nl-NL" dirty="0" smtClean="0"/>
              <a:t> of </a:t>
            </a:r>
            <a:r>
              <a:rPr lang="nl-NL" dirty="0" err="1" smtClean="0"/>
              <a:t>distribution</a:t>
            </a:r>
            <a:r>
              <a:rPr lang="nl-NL" dirty="0" smtClean="0"/>
              <a:t> </a:t>
            </a:r>
            <a:r>
              <a:rPr lang="nl-NL" dirty="0" err="1" smtClean="0"/>
              <a:t>tables</a:t>
            </a:r>
            <a:endParaRPr lang="nl-BE" dirty="0"/>
          </a:p>
        </p:txBody>
      </p:sp>
      <p:pic>
        <p:nvPicPr>
          <p:cNvPr id="18" name="10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7337" y="365125"/>
            <a:ext cx="2434793" cy="85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dianummer 1"/>
          <p:cNvSpPr>
            <a:spLocks noGrp="1"/>
          </p:cNvSpPr>
          <p:nvPr>
            <p:ph type="sldNum" sz="quarter" idx="12"/>
          </p:nvPr>
        </p:nvSpPr>
        <p:spPr/>
        <p:txBody>
          <a:bodyPr/>
          <a:lstStyle/>
          <a:p>
            <a:fld id="{C5F8D349-9146-4D22-BE5A-1EDB8D5E118D}" type="slidenum">
              <a:rPr lang="en-AU" smtClean="0"/>
              <a:t>24</a:t>
            </a:fld>
            <a:endParaRPr lang="en-AU"/>
          </a:p>
        </p:txBody>
      </p:sp>
    </p:spTree>
    <p:extLst>
      <p:ext uri="{BB962C8B-B14F-4D97-AF65-F5344CB8AC3E}">
        <p14:creationId xmlns:p14="http://schemas.microsoft.com/office/powerpoint/2010/main" val="1859650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Making a query on </a:t>
            </a:r>
            <a:r>
              <a:rPr lang="nl-NL" dirty="0" err="1" smtClean="0"/>
              <a:t>grade</a:t>
            </a:r>
            <a:r>
              <a:rPr lang="nl-NL" dirty="0" smtClean="0"/>
              <a:t> database</a:t>
            </a:r>
            <a:endParaRPr lang="nl-BE"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662128842"/>
              </p:ext>
            </p:extLst>
          </p:nvPr>
        </p:nvGraphicFramePr>
        <p:xfrm>
          <a:off x="165100" y="2342536"/>
          <a:ext cx="11861799" cy="2501900"/>
        </p:xfrm>
        <a:graphic>
          <a:graphicData uri="http://schemas.openxmlformats.org/drawingml/2006/table">
            <a:tbl>
              <a:tblPr>
                <a:tableStyleId>{5C22544A-7EE6-4342-B048-85BDC9FD1C3A}</a:tableStyleId>
              </a:tblPr>
              <a:tblGrid>
                <a:gridCol w="818655">
                  <a:extLst>
                    <a:ext uri="{9D8B030D-6E8A-4147-A177-3AD203B41FA5}">
                      <a16:colId xmlns:a16="http://schemas.microsoft.com/office/drawing/2014/main" xmlns="" val="4080892752"/>
                    </a:ext>
                  </a:extLst>
                </a:gridCol>
                <a:gridCol w="716403">
                  <a:extLst>
                    <a:ext uri="{9D8B030D-6E8A-4147-A177-3AD203B41FA5}">
                      <a16:colId xmlns:a16="http://schemas.microsoft.com/office/drawing/2014/main" xmlns="" val="1912206003"/>
                    </a:ext>
                  </a:extLst>
                </a:gridCol>
                <a:gridCol w="3877650">
                  <a:extLst>
                    <a:ext uri="{9D8B030D-6E8A-4147-A177-3AD203B41FA5}">
                      <a16:colId xmlns:a16="http://schemas.microsoft.com/office/drawing/2014/main" xmlns="" val="3574813284"/>
                    </a:ext>
                  </a:extLst>
                </a:gridCol>
                <a:gridCol w="587865">
                  <a:extLst>
                    <a:ext uri="{9D8B030D-6E8A-4147-A177-3AD203B41FA5}">
                      <a16:colId xmlns:a16="http://schemas.microsoft.com/office/drawing/2014/main" xmlns="" val="1191657481"/>
                    </a:ext>
                  </a:extLst>
                </a:gridCol>
                <a:gridCol w="557381">
                  <a:extLst>
                    <a:ext uri="{9D8B030D-6E8A-4147-A177-3AD203B41FA5}">
                      <a16:colId xmlns:a16="http://schemas.microsoft.com/office/drawing/2014/main" xmlns="" val="1721768577"/>
                    </a:ext>
                  </a:extLst>
                </a:gridCol>
                <a:gridCol w="457228">
                  <a:extLst>
                    <a:ext uri="{9D8B030D-6E8A-4147-A177-3AD203B41FA5}">
                      <a16:colId xmlns:a16="http://schemas.microsoft.com/office/drawing/2014/main" xmlns="" val="3936527840"/>
                    </a:ext>
                  </a:extLst>
                </a:gridCol>
                <a:gridCol w="561738">
                  <a:extLst>
                    <a:ext uri="{9D8B030D-6E8A-4147-A177-3AD203B41FA5}">
                      <a16:colId xmlns:a16="http://schemas.microsoft.com/office/drawing/2014/main" xmlns="" val="2767983166"/>
                    </a:ext>
                  </a:extLst>
                </a:gridCol>
                <a:gridCol w="539965">
                  <a:extLst>
                    <a:ext uri="{9D8B030D-6E8A-4147-A177-3AD203B41FA5}">
                      <a16:colId xmlns:a16="http://schemas.microsoft.com/office/drawing/2014/main" xmlns="" val="1581866078"/>
                    </a:ext>
                  </a:extLst>
                </a:gridCol>
                <a:gridCol w="574801">
                  <a:extLst>
                    <a:ext uri="{9D8B030D-6E8A-4147-A177-3AD203B41FA5}">
                      <a16:colId xmlns:a16="http://schemas.microsoft.com/office/drawing/2014/main" xmlns="" val="3974423345"/>
                    </a:ext>
                  </a:extLst>
                </a:gridCol>
                <a:gridCol w="613991">
                  <a:extLst>
                    <a:ext uri="{9D8B030D-6E8A-4147-A177-3AD203B41FA5}">
                      <a16:colId xmlns:a16="http://schemas.microsoft.com/office/drawing/2014/main" xmlns="" val="2716335873"/>
                    </a:ext>
                  </a:extLst>
                </a:gridCol>
                <a:gridCol w="509483">
                  <a:extLst>
                    <a:ext uri="{9D8B030D-6E8A-4147-A177-3AD203B41FA5}">
                      <a16:colId xmlns:a16="http://schemas.microsoft.com/office/drawing/2014/main" xmlns="" val="1909481974"/>
                    </a:ext>
                  </a:extLst>
                </a:gridCol>
                <a:gridCol w="522547">
                  <a:extLst>
                    <a:ext uri="{9D8B030D-6E8A-4147-A177-3AD203B41FA5}">
                      <a16:colId xmlns:a16="http://schemas.microsoft.com/office/drawing/2014/main" xmlns="" val="2194656128"/>
                    </a:ext>
                  </a:extLst>
                </a:gridCol>
                <a:gridCol w="509483">
                  <a:extLst>
                    <a:ext uri="{9D8B030D-6E8A-4147-A177-3AD203B41FA5}">
                      <a16:colId xmlns:a16="http://schemas.microsoft.com/office/drawing/2014/main" xmlns="" val="1983661663"/>
                    </a:ext>
                  </a:extLst>
                </a:gridCol>
                <a:gridCol w="457228">
                  <a:extLst>
                    <a:ext uri="{9D8B030D-6E8A-4147-A177-3AD203B41FA5}">
                      <a16:colId xmlns:a16="http://schemas.microsoft.com/office/drawing/2014/main" xmlns="" val="476312628"/>
                    </a:ext>
                  </a:extLst>
                </a:gridCol>
                <a:gridCol w="557381">
                  <a:extLst>
                    <a:ext uri="{9D8B030D-6E8A-4147-A177-3AD203B41FA5}">
                      <a16:colId xmlns:a16="http://schemas.microsoft.com/office/drawing/2014/main" xmlns="" val="3416717737"/>
                    </a:ext>
                  </a:extLst>
                </a:gridCol>
              </a:tblGrid>
              <a:tr h="817144">
                <a:tc>
                  <a:txBody>
                    <a:bodyPr/>
                    <a:lstStyle/>
                    <a:p>
                      <a:pPr algn="l" fontAlgn="b"/>
                      <a:r>
                        <a:rPr lang="nl-BE" sz="1100" u="none" strike="noStrike" dirty="0">
                          <a:effectLst/>
                        </a:rPr>
                        <a:t>GRADING TABLE</a:t>
                      </a:r>
                      <a:endParaRPr lang="nl-B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l-BE" sz="1100" u="none" strike="noStrike">
                          <a:effectLst/>
                        </a:rPr>
                        <a:t>Grading Scale Number -&gt;</a:t>
                      </a:r>
                      <a:endParaRPr lang="nl-BE" sz="1100" b="1" i="0" u="none" strike="noStrike">
                        <a:solidFill>
                          <a:srgbClr val="000000"/>
                        </a:solidFill>
                        <a:effectLst/>
                        <a:latin typeface="Calibri" panose="020F0502020204030204" pitchFamily="34" charset="0"/>
                      </a:endParaRPr>
                    </a:p>
                  </a:txBody>
                  <a:tcPr marL="9525" marR="9525" marT="9525" marB="0" anchor="b"/>
                </a:tc>
                <a:tc gridSpan="2">
                  <a:txBody>
                    <a:bodyPr/>
                    <a:lstStyle/>
                    <a:p>
                      <a:pPr algn="l" fontAlgn="b"/>
                      <a:r>
                        <a:rPr lang="en-US" sz="1100" u="none" strike="noStrike" dirty="0">
                          <a:effectLst/>
                        </a:rPr>
                        <a:t>If more than 1 scale copy and  add this line as needed </a:t>
                      </a:r>
                      <a:endParaRPr lang="en-US" sz="1100" b="0" i="1"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nl-BE"/>
                    </a:p>
                  </a:txBody>
                  <a:tcPr/>
                </a:tc>
                <a:tc>
                  <a:txBody>
                    <a:bodyPr/>
                    <a:lstStyle/>
                    <a:p>
                      <a:pPr algn="l" fontAlgn="b"/>
                      <a:r>
                        <a:rPr lang="nl-BE" sz="1100" u="none" strike="noStrike">
                          <a:effectLst/>
                        </a:rPr>
                        <a:t> </a:t>
                      </a:r>
                      <a:endParaRPr lang="nl-BE" sz="1100" b="0" i="1"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l-BE" sz="1100" u="none" strike="noStrike" dirty="0">
                          <a:effectLst/>
                        </a:rPr>
                        <a:t>4</a:t>
                      </a:r>
                      <a:endParaRPr lang="nl-BE" sz="1100" b="0" i="1"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nl-BE" sz="1100" u="none" strike="noStrike">
                          <a:effectLst/>
                        </a:rPr>
                        <a:t>3,7</a:t>
                      </a:r>
                      <a:endParaRPr lang="nl-BE" sz="1100" b="0" i="1"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nl-BE" sz="1100" u="none" strike="noStrike" dirty="0">
                          <a:effectLst/>
                        </a:rPr>
                        <a:t>3,3</a:t>
                      </a:r>
                      <a:endParaRPr lang="nl-BE" sz="1100" b="0" i="1"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nl-BE" sz="1100" u="none" strike="noStrike" dirty="0">
                          <a:effectLst/>
                        </a:rPr>
                        <a:t>3</a:t>
                      </a:r>
                      <a:endParaRPr lang="nl-BE" sz="1100" b="0" i="1"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nl-BE" sz="1100" u="none" strike="noStrike" dirty="0">
                          <a:effectLst/>
                        </a:rPr>
                        <a:t>2,7</a:t>
                      </a:r>
                      <a:endParaRPr lang="nl-BE" sz="1100" b="0" i="1"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nl-BE" sz="1100" u="none" strike="noStrike" dirty="0">
                          <a:effectLst/>
                        </a:rPr>
                        <a:t>2,3</a:t>
                      </a:r>
                      <a:endParaRPr lang="nl-BE" sz="1100" b="0" i="1"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nl-BE" sz="1100" u="none" strike="noStrike" dirty="0">
                          <a:effectLst/>
                        </a:rPr>
                        <a:t>2</a:t>
                      </a:r>
                      <a:endParaRPr lang="nl-BE" sz="1100" b="0" i="1"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nl-BE" sz="1100" u="none" strike="noStrike" dirty="0">
                          <a:effectLst/>
                        </a:rPr>
                        <a:t>1,7</a:t>
                      </a:r>
                      <a:endParaRPr lang="nl-BE" sz="1100" b="0" i="1"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nl-BE" sz="1100" u="none" strike="noStrike" dirty="0">
                          <a:effectLst/>
                        </a:rPr>
                        <a:t>1,3</a:t>
                      </a:r>
                      <a:endParaRPr lang="nl-BE" sz="1100" b="0" i="1"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nl-BE" sz="1100" u="none" strike="noStrike" dirty="0">
                          <a:effectLst/>
                        </a:rPr>
                        <a:t>1</a:t>
                      </a:r>
                      <a:endParaRPr lang="nl-BE" sz="1100" b="0" i="1"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xmlns="" val="2045871395"/>
                  </a:ext>
                </a:extLst>
              </a:tr>
              <a:tr h="549825">
                <a:tc>
                  <a:txBody>
                    <a:bodyPr/>
                    <a:lstStyle/>
                    <a:p>
                      <a:pPr algn="ctr" fontAlgn="b"/>
                      <a:r>
                        <a:rPr lang="nl-BE" sz="1100" u="none" strike="noStrike">
                          <a:effectLst/>
                        </a:rPr>
                        <a:t>Row Number</a:t>
                      </a:r>
                      <a:endParaRPr lang="nl-BE"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CYCLE (MA or BA)</a:t>
                      </a:r>
                      <a:endParaRPr lang="nl-BE"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dirty="0" err="1">
                          <a:effectLst/>
                        </a:rPr>
                        <a:t>DEGREE</a:t>
                      </a:r>
                      <a:r>
                        <a:rPr lang="nl-BE" sz="1100" u="none" strike="noStrike" dirty="0">
                          <a:effectLst/>
                        </a:rPr>
                        <a:t> </a:t>
                      </a:r>
                      <a:r>
                        <a:rPr lang="nl-BE" sz="1100" u="none" strike="noStrike" dirty="0" err="1">
                          <a:effectLst/>
                        </a:rPr>
                        <a:t>TITLE</a:t>
                      </a:r>
                      <a:r>
                        <a:rPr lang="nl-BE" sz="1100" u="none" strike="noStrike" dirty="0">
                          <a:effectLst/>
                        </a:rPr>
                        <a:t> IN ENGLISH</a:t>
                      </a:r>
                      <a:endParaRPr lang="nl-B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ISCED</a:t>
                      </a:r>
                      <a:endParaRPr lang="nl-BE" sz="1100" b="1" i="0" u="none" strike="noStrike">
                        <a:solidFill>
                          <a:srgbClr val="000000"/>
                        </a:solidFill>
                        <a:effectLst/>
                        <a:latin typeface="Calibri" panose="020F0502020204030204" pitchFamily="34" charset="0"/>
                      </a:endParaRPr>
                    </a:p>
                  </a:txBody>
                  <a:tcPr marL="9525" marR="9525" marT="9525" marB="0" anchor="b"/>
                </a:tc>
                <a:tc gridSpan="3">
                  <a:txBody>
                    <a:bodyPr/>
                    <a:lstStyle/>
                    <a:p>
                      <a:pPr algn="l" fontAlgn="b"/>
                      <a:r>
                        <a:rPr lang="nl-BE" sz="1100" u="none" strike="noStrike">
                          <a:effectLst/>
                        </a:rPr>
                        <a:t>TOTAL_MARKS</a:t>
                      </a:r>
                      <a:endParaRPr lang="nl-BE"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nl-BE"/>
                    </a:p>
                  </a:txBody>
                  <a:tcPr/>
                </a:tc>
                <a:tc hMerge="1">
                  <a:txBody>
                    <a:bodyPr/>
                    <a:lstStyle/>
                    <a:p>
                      <a:endParaRPr lang="nl-BE"/>
                    </a:p>
                  </a:txBody>
                  <a:tcPr/>
                </a:tc>
                <a:tc>
                  <a:txBody>
                    <a:bodyPr/>
                    <a:lstStyle/>
                    <a:p>
                      <a:pPr algn="l" fontAlgn="b"/>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B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896203258"/>
                  </a:ext>
                </a:extLst>
              </a:tr>
              <a:tr h="598223">
                <a:tc>
                  <a:txBody>
                    <a:bodyPr/>
                    <a:lstStyle/>
                    <a:p>
                      <a:pPr algn="ctr" fontAlgn="b"/>
                      <a:r>
                        <a:rPr lang="nl-BE" sz="1100" u="none" strike="noStrike">
                          <a:effectLst/>
                        </a:rPr>
                        <a:t>1</a:t>
                      </a:r>
                      <a:endParaRPr lang="nl-BE"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BA</a:t>
                      </a:r>
                      <a:endParaRPr lang="nl-BE" sz="1100" b="0" i="1"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Bachelor of Science Business Administration</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dirty="0">
                          <a:effectLst/>
                        </a:rPr>
                        <a:t>0413</a:t>
                      </a:r>
                      <a:endParaRPr lang="nl-BE" sz="1100" b="1"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r" fontAlgn="b"/>
                      <a:r>
                        <a:rPr lang="nl-BE" sz="1100" u="none" strike="noStrike" dirty="0">
                          <a:effectLst/>
                        </a:rPr>
                        <a:t>17024</a:t>
                      </a:r>
                      <a:endParaRPr lang="nl-BE" sz="1100" b="1"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r" fontAlgn="b"/>
                      <a:r>
                        <a:rPr lang="nl-BE" sz="1100" u="none" strike="noStrike" dirty="0">
                          <a:effectLst/>
                        </a:rPr>
                        <a:t>682</a:t>
                      </a:r>
                      <a:endParaRPr lang="nl-BE"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nl-BE" sz="1100" u="none" strike="noStrike" dirty="0">
                          <a:effectLst/>
                        </a:rPr>
                        <a:t>826</a:t>
                      </a:r>
                      <a:endParaRPr lang="nl-BE"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nl-BE" sz="1100" u="none" strike="noStrike" dirty="0">
                          <a:effectLst/>
                        </a:rPr>
                        <a:t>1055</a:t>
                      </a:r>
                      <a:endParaRPr lang="nl-BE"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nl-BE" sz="1100" u="none" strike="noStrike" dirty="0">
                          <a:effectLst/>
                        </a:rPr>
                        <a:t>1477</a:t>
                      </a:r>
                      <a:endParaRPr lang="nl-BE"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nl-BE" sz="1100" u="none" strike="noStrike" dirty="0">
                          <a:effectLst/>
                        </a:rPr>
                        <a:t>1859</a:t>
                      </a:r>
                      <a:endParaRPr lang="nl-BE"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nl-BE" sz="1100" u="none" strike="noStrike" dirty="0">
                          <a:effectLst/>
                        </a:rPr>
                        <a:t>2385</a:t>
                      </a:r>
                      <a:endParaRPr lang="nl-BE"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nl-BE" sz="1100" u="none" strike="noStrike" dirty="0">
                          <a:effectLst/>
                        </a:rPr>
                        <a:t>2810</a:t>
                      </a:r>
                      <a:endParaRPr lang="nl-BE"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nl-BE" sz="1100" u="none" strike="noStrike" dirty="0">
                          <a:effectLst/>
                        </a:rPr>
                        <a:t>2551</a:t>
                      </a:r>
                      <a:endParaRPr lang="nl-BE"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nl-BE" sz="1100" u="none" strike="noStrike" dirty="0">
                          <a:effectLst/>
                        </a:rPr>
                        <a:t>2047</a:t>
                      </a:r>
                      <a:endParaRPr lang="nl-BE"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nl-BE" sz="1100" u="none" strike="noStrike">
                          <a:effectLst/>
                        </a:rPr>
                        <a:t>1332</a:t>
                      </a:r>
                      <a:endParaRPr lang="nl-BE"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xmlns="" val="1705456384"/>
                  </a:ext>
                </a:extLst>
              </a:tr>
              <a:tr h="536708">
                <a:tc>
                  <a:txBody>
                    <a:bodyPr/>
                    <a:lstStyle/>
                    <a:p>
                      <a:pPr algn="ctr" fontAlgn="b"/>
                      <a:r>
                        <a:rPr lang="nl-BE" sz="1100" u="none" strike="noStrike">
                          <a:effectLst/>
                        </a:rPr>
                        <a:t>2</a:t>
                      </a:r>
                      <a:endParaRPr lang="nl-BE"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MA</a:t>
                      </a:r>
                      <a:endParaRPr lang="nl-BE" sz="1100" b="0" i="1"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Master of Science Mannheim Master in Management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0413</a:t>
                      </a:r>
                      <a:endParaRPr lang="nl-BE" sz="1100" b="1" i="0" u="none" strike="noStrike">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r" fontAlgn="b"/>
                      <a:r>
                        <a:rPr lang="nl-BE" sz="1100" u="none" strike="noStrike" dirty="0">
                          <a:effectLst/>
                        </a:rPr>
                        <a:t>11208</a:t>
                      </a:r>
                      <a:endParaRPr lang="nl-BE" sz="1100" b="1"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r" fontAlgn="b"/>
                      <a:r>
                        <a:rPr lang="nl-BE" sz="1100" u="none" strike="noStrike">
                          <a:effectLst/>
                        </a:rPr>
                        <a:t>197</a:t>
                      </a:r>
                      <a:endParaRPr lang="nl-BE"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nl-BE" sz="1100" u="none" strike="noStrike">
                          <a:effectLst/>
                        </a:rPr>
                        <a:t>331</a:t>
                      </a:r>
                      <a:endParaRPr lang="nl-BE"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nl-BE" sz="1100" u="none" strike="noStrike">
                          <a:effectLst/>
                        </a:rPr>
                        <a:t>554</a:t>
                      </a:r>
                      <a:endParaRPr lang="nl-BE"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nl-BE" sz="1100" u="none" strike="noStrike">
                          <a:effectLst/>
                        </a:rPr>
                        <a:t>765</a:t>
                      </a:r>
                      <a:endParaRPr lang="nl-BE"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nl-BE" sz="1100" u="none" strike="noStrike">
                          <a:effectLst/>
                        </a:rPr>
                        <a:t>1027</a:t>
                      </a:r>
                      <a:endParaRPr lang="nl-BE"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nl-BE" sz="1100" u="none" strike="noStrike">
                          <a:effectLst/>
                        </a:rPr>
                        <a:t>1408</a:t>
                      </a:r>
                      <a:endParaRPr lang="nl-BE"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nl-BE" sz="1100" u="none" strike="noStrike">
                          <a:effectLst/>
                        </a:rPr>
                        <a:t>1693</a:t>
                      </a:r>
                      <a:endParaRPr lang="nl-BE"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nl-BE" sz="1100" u="none" strike="noStrike" dirty="0">
                          <a:effectLst/>
                        </a:rPr>
                        <a:t>1946</a:t>
                      </a:r>
                      <a:endParaRPr lang="nl-BE"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nl-BE" sz="1100" u="none" strike="noStrike" dirty="0">
                          <a:effectLst/>
                        </a:rPr>
                        <a:t>2058</a:t>
                      </a:r>
                      <a:endParaRPr lang="nl-BE"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nl-BE" sz="1100" u="none" strike="noStrike" dirty="0">
                          <a:effectLst/>
                        </a:rPr>
                        <a:t>1229</a:t>
                      </a:r>
                      <a:endParaRPr lang="nl-BE"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xmlns="" val="3997873612"/>
                  </a:ext>
                </a:extLst>
              </a:tr>
            </a:tbl>
          </a:graphicData>
        </a:graphic>
      </p:graphicFrame>
      <p:sp>
        <p:nvSpPr>
          <p:cNvPr id="3" name="Tijdelijke aanduiding voor dianummer 2"/>
          <p:cNvSpPr>
            <a:spLocks noGrp="1"/>
          </p:cNvSpPr>
          <p:nvPr>
            <p:ph type="sldNum" sz="quarter" idx="12"/>
          </p:nvPr>
        </p:nvSpPr>
        <p:spPr/>
        <p:txBody>
          <a:bodyPr/>
          <a:lstStyle/>
          <a:p>
            <a:fld id="{C5F8D349-9146-4D22-BE5A-1EDB8D5E118D}" type="slidenum">
              <a:rPr lang="en-AU" smtClean="0"/>
              <a:t>25</a:t>
            </a:fld>
            <a:endParaRPr lang="en-AU"/>
          </a:p>
        </p:txBody>
      </p:sp>
      <p:pic>
        <p:nvPicPr>
          <p:cNvPr id="5" name="10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77337" y="365125"/>
            <a:ext cx="2434793" cy="85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984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607806803"/>
              </p:ext>
            </p:extLst>
          </p:nvPr>
        </p:nvGraphicFramePr>
        <p:xfrm>
          <a:off x="83234" y="141648"/>
          <a:ext cx="11317826" cy="7997588"/>
        </p:xfrm>
        <a:graphic>
          <a:graphicData uri="http://schemas.openxmlformats.org/presentationml/2006/ole">
            <mc:AlternateContent xmlns:mc="http://schemas.openxmlformats.org/markup-compatibility/2006">
              <mc:Choice xmlns:v="urn:schemas-microsoft-com:vml" Requires="v">
                <p:oleObj spid="_x0000_s2055" name="Acrobat Document" r:id="rId3" imgW="8019673" imgH="5667202" progId="AcroExch.Document.11">
                  <p:embed/>
                </p:oleObj>
              </mc:Choice>
              <mc:Fallback>
                <p:oleObj name="Acrobat Document" r:id="rId3" imgW="8019673" imgH="5667202" progId="AcroExch.Document.11">
                  <p:embed/>
                  <p:pic>
                    <p:nvPicPr>
                      <p:cNvPr id="0" name=""/>
                      <p:cNvPicPr/>
                      <p:nvPr/>
                    </p:nvPicPr>
                    <p:blipFill>
                      <a:blip r:embed="rId4"/>
                      <a:stretch>
                        <a:fillRect/>
                      </a:stretch>
                    </p:blipFill>
                    <p:spPr>
                      <a:xfrm>
                        <a:off x="83234" y="141648"/>
                        <a:ext cx="11317826" cy="7997588"/>
                      </a:xfrm>
                      <a:prstGeom prst="rect">
                        <a:avLst/>
                      </a:prstGeom>
                    </p:spPr>
                  </p:pic>
                </p:oleObj>
              </mc:Fallback>
            </mc:AlternateContent>
          </a:graphicData>
        </a:graphic>
      </p:graphicFrame>
      <p:sp>
        <p:nvSpPr>
          <p:cNvPr id="4" name="Tijdelijke aanduiding voor dianummer 3"/>
          <p:cNvSpPr>
            <a:spLocks noGrp="1"/>
          </p:cNvSpPr>
          <p:nvPr>
            <p:ph type="sldNum" sz="quarter" idx="12"/>
          </p:nvPr>
        </p:nvSpPr>
        <p:spPr>
          <a:xfrm>
            <a:off x="9448800" y="6492875"/>
            <a:ext cx="2743200" cy="365125"/>
          </a:xfrm>
        </p:spPr>
        <p:txBody>
          <a:bodyPr/>
          <a:lstStyle/>
          <a:p>
            <a:fld id="{C5F8D349-9146-4D22-BE5A-1EDB8D5E118D}" type="slidenum">
              <a:rPr lang="en-AU" smtClean="0"/>
              <a:t>26</a:t>
            </a:fld>
            <a:endParaRPr lang="en-AU" dirty="0"/>
          </a:p>
        </p:txBody>
      </p:sp>
      <p:pic>
        <p:nvPicPr>
          <p:cNvPr id="6" name="10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77337" y="365125"/>
            <a:ext cx="2434793" cy="85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p:cNvSpPr/>
          <p:nvPr/>
        </p:nvSpPr>
        <p:spPr>
          <a:xfrm>
            <a:off x="11469886" y="6401872"/>
            <a:ext cx="418704" cy="369332"/>
          </a:xfrm>
          <a:prstGeom prst="rect">
            <a:avLst/>
          </a:prstGeom>
        </p:spPr>
        <p:txBody>
          <a:bodyPr wrap="none">
            <a:spAutoFit/>
          </a:bodyPr>
          <a:lstStyle/>
          <a:p>
            <a:fld id="{C5F8D349-9146-4D22-BE5A-1EDB8D5E118D}" type="slidenum">
              <a:rPr lang="en-AU"/>
              <a:pPr/>
              <a:t>26</a:t>
            </a:fld>
            <a:endParaRPr lang="en-US" dirty="0"/>
          </a:p>
        </p:txBody>
      </p:sp>
      <p:sp>
        <p:nvSpPr>
          <p:cNvPr id="9" name="Tekstvak 8"/>
          <p:cNvSpPr txBox="1"/>
          <p:nvPr/>
        </p:nvSpPr>
        <p:spPr>
          <a:xfrm>
            <a:off x="3401963" y="4662814"/>
            <a:ext cx="8613058" cy="769441"/>
          </a:xfrm>
          <a:prstGeom prst="rect">
            <a:avLst/>
          </a:prstGeom>
          <a:noFill/>
        </p:spPr>
        <p:txBody>
          <a:bodyPr wrap="square" rtlCol="0">
            <a:spAutoFit/>
          </a:bodyPr>
          <a:lstStyle/>
          <a:p>
            <a:r>
              <a:rPr lang="nl-BE" sz="4400" dirty="0">
                <a:latin typeface="+mj-lt"/>
                <a:ea typeface="+mj-ea"/>
                <a:cs typeface="+mj-cs"/>
              </a:rPr>
              <a:t>Visual </a:t>
            </a:r>
            <a:r>
              <a:rPr lang="nl-BE" sz="4400" dirty="0" err="1">
                <a:latin typeface="+mj-lt"/>
                <a:ea typeface="+mj-ea"/>
                <a:cs typeface="+mj-cs"/>
              </a:rPr>
              <a:t>conversion</a:t>
            </a:r>
            <a:r>
              <a:rPr lang="nl-BE" sz="4400" dirty="0">
                <a:latin typeface="+mj-lt"/>
                <a:ea typeface="+mj-ea"/>
                <a:cs typeface="+mj-cs"/>
              </a:rPr>
              <a:t> in </a:t>
            </a:r>
            <a:r>
              <a:rPr lang="nl-BE" sz="4400" dirty="0" err="1">
                <a:latin typeface="+mj-lt"/>
                <a:ea typeface="+mj-ea"/>
                <a:cs typeface="+mj-cs"/>
              </a:rPr>
              <a:t>Egracons</a:t>
            </a:r>
            <a:r>
              <a:rPr lang="nl-BE" sz="4400" dirty="0">
                <a:latin typeface="+mj-lt"/>
                <a:ea typeface="+mj-ea"/>
                <a:cs typeface="+mj-cs"/>
              </a:rPr>
              <a:t> Tool</a:t>
            </a:r>
            <a:endParaRPr lang="en-US" sz="4400" dirty="0">
              <a:latin typeface="+mj-lt"/>
              <a:ea typeface="+mj-ea"/>
              <a:cs typeface="+mj-cs"/>
            </a:endParaRPr>
          </a:p>
        </p:txBody>
      </p:sp>
    </p:spTree>
    <p:extLst>
      <p:ext uri="{BB962C8B-B14F-4D97-AF65-F5344CB8AC3E}">
        <p14:creationId xmlns:p14="http://schemas.microsoft.com/office/powerpoint/2010/main" val="555954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Future</a:t>
            </a:r>
            <a:r>
              <a:rPr lang="nl-NL" dirty="0" smtClean="0"/>
              <a:t> of Egracons</a:t>
            </a:r>
            <a:endParaRPr lang="nl-BE" dirty="0"/>
          </a:p>
        </p:txBody>
      </p:sp>
      <p:sp>
        <p:nvSpPr>
          <p:cNvPr id="3" name="Tijdelijke aanduiding voor inhoud 2"/>
          <p:cNvSpPr>
            <a:spLocks noGrp="1"/>
          </p:cNvSpPr>
          <p:nvPr>
            <p:ph idx="1"/>
          </p:nvPr>
        </p:nvSpPr>
        <p:spPr>
          <a:xfrm>
            <a:off x="838200" y="1810385"/>
            <a:ext cx="10515600" cy="4351338"/>
          </a:xfrm>
        </p:spPr>
        <p:txBody>
          <a:bodyPr/>
          <a:lstStyle/>
          <a:p>
            <a:r>
              <a:rPr lang="nl-NL" dirty="0" err="1" smtClean="0"/>
              <a:t>To</a:t>
            </a:r>
            <a:r>
              <a:rPr lang="nl-NL" dirty="0" smtClean="0"/>
              <a:t> </a:t>
            </a:r>
            <a:r>
              <a:rPr lang="nl-NL" dirty="0" err="1" smtClean="0"/>
              <a:t>be</a:t>
            </a:r>
            <a:r>
              <a:rPr lang="nl-NL" dirty="0" smtClean="0"/>
              <a:t> </a:t>
            </a:r>
            <a:r>
              <a:rPr lang="nl-NL" dirty="0" err="1" smtClean="0"/>
              <a:t>included</a:t>
            </a:r>
            <a:r>
              <a:rPr lang="nl-NL" dirty="0" smtClean="0"/>
              <a:t> in EWP 2.0</a:t>
            </a:r>
          </a:p>
          <a:p>
            <a:r>
              <a:rPr lang="nl-NL" dirty="0" smtClean="0"/>
              <a:t>2 </a:t>
            </a:r>
            <a:r>
              <a:rPr lang="nl-NL" dirty="0" err="1" smtClean="0"/>
              <a:t>versions</a:t>
            </a:r>
            <a:r>
              <a:rPr lang="nl-NL" dirty="0" smtClean="0"/>
              <a:t>: online </a:t>
            </a:r>
            <a:r>
              <a:rPr lang="nl-NL" dirty="0" err="1" smtClean="0"/>
              <a:t>stand-alone</a:t>
            </a:r>
            <a:r>
              <a:rPr lang="nl-NL" dirty="0" smtClean="0"/>
              <a:t> </a:t>
            </a:r>
            <a:r>
              <a:rPr lang="nl-NL" dirty="0" err="1" smtClean="0"/>
              <a:t>and</a:t>
            </a:r>
            <a:r>
              <a:rPr lang="nl-NL" dirty="0" smtClean="0"/>
              <a:t> peer-</a:t>
            </a:r>
            <a:r>
              <a:rPr lang="nl-NL" dirty="0" err="1" smtClean="0"/>
              <a:t>to</a:t>
            </a:r>
            <a:r>
              <a:rPr lang="nl-NL" dirty="0" smtClean="0"/>
              <a:t>-peer server exchange</a:t>
            </a:r>
          </a:p>
          <a:p>
            <a:pPr marL="0" indent="0">
              <a:buNone/>
            </a:pPr>
            <a:endParaRPr lang="nl-BE" dirty="0"/>
          </a:p>
        </p:txBody>
      </p:sp>
      <p:sp>
        <p:nvSpPr>
          <p:cNvPr id="4" name="Tijdelijke aanduiding voor dianummer 3"/>
          <p:cNvSpPr>
            <a:spLocks noGrp="1"/>
          </p:cNvSpPr>
          <p:nvPr>
            <p:ph type="sldNum" sz="quarter" idx="12"/>
          </p:nvPr>
        </p:nvSpPr>
        <p:spPr>
          <a:xfrm>
            <a:off x="9448800" y="6492875"/>
            <a:ext cx="2743200" cy="365125"/>
          </a:xfrm>
        </p:spPr>
        <p:txBody>
          <a:bodyPr/>
          <a:lstStyle/>
          <a:p>
            <a:fld id="{C5F8D349-9146-4D22-BE5A-1EDB8D5E118D}" type="slidenum">
              <a:rPr lang="en-AU" smtClean="0"/>
              <a:t>27</a:t>
            </a:fld>
            <a:endParaRPr lang="en-AU" dirty="0"/>
          </a:p>
        </p:txBody>
      </p:sp>
      <p:pic>
        <p:nvPicPr>
          <p:cNvPr id="5" name="10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77337" y="365125"/>
            <a:ext cx="2434793" cy="85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2824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325563"/>
          </a:xfrm>
        </p:spPr>
        <p:txBody>
          <a:bodyPr/>
          <a:lstStyle/>
          <a:p>
            <a:r>
              <a:rPr lang="nl-BE" dirty="0" err="1" smtClean="0"/>
              <a:t>Remaining</a:t>
            </a:r>
            <a:r>
              <a:rPr lang="nl-BE" dirty="0" smtClean="0"/>
              <a:t> data </a:t>
            </a:r>
            <a:r>
              <a:rPr lang="nl-BE" dirty="0" err="1" smtClean="0"/>
              <a:t>portability</a:t>
            </a:r>
            <a:r>
              <a:rPr lang="nl-BE" dirty="0" smtClean="0"/>
              <a:t> issues</a:t>
            </a:r>
            <a:endParaRPr lang="en-US" dirty="0"/>
          </a:p>
        </p:txBody>
      </p:sp>
      <p:sp>
        <p:nvSpPr>
          <p:cNvPr id="3" name="Tijdelijke aanduiding voor inhoud 2"/>
          <p:cNvSpPr>
            <a:spLocks noGrp="1"/>
          </p:cNvSpPr>
          <p:nvPr>
            <p:ph idx="1"/>
          </p:nvPr>
        </p:nvSpPr>
        <p:spPr>
          <a:xfrm>
            <a:off x="838200" y="1325563"/>
            <a:ext cx="10515600" cy="4351338"/>
          </a:xfrm>
        </p:spPr>
        <p:txBody>
          <a:bodyPr/>
          <a:lstStyle/>
          <a:p>
            <a:r>
              <a:rPr lang="nl-BE" dirty="0" err="1" smtClean="0"/>
              <a:t>Can</a:t>
            </a:r>
            <a:r>
              <a:rPr lang="nl-BE" dirty="0" smtClean="0"/>
              <a:t> we change culture </a:t>
            </a:r>
            <a:r>
              <a:rPr lang="nl-BE" dirty="0" err="1" smtClean="0"/>
              <a:t>enough</a:t>
            </a:r>
            <a:r>
              <a:rPr lang="nl-BE" dirty="0" smtClean="0"/>
              <a:t> </a:t>
            </a:r>
            <a:r>
              <a:rPr lang="nl-BE" dirty="0" err="1" smtClean="0"/>
              <a:t>to</a:t>
            </a:r>
            <a:r>
              <a:rPr lang="nl-BE" dirty="0" smtClean="0"/>
              <a:t> go </a:t>
            </a:r>
            <a:r>
              <a:rPr lang="nl-BE" dirty="0" err="1" smtClean="0"/>
              <a:t>fully</a:t>
            </a:r>
            <a:r>
              <a:rPr lang="nl-BE" dirty="0" smtClean="0"/>
              <a:t> digital?</a:t>
            </a:r>
          </a:p>
          <a:p>
            <a:r>
              <a:rPr lang="nl-BE" dirty="0" smtClean="0"/>
              <a:t>Will Erasmus+ make </a:t>
            </a:r>
            <a:r>
              <a:rPr lang="nl-BE" dirty="0" err="1" smtClean="0"/>
              <a:t>the</a:t>
            </a:r>
            <a:r>
              <a:rPr lang="nl-BE" dirty="0" smtClean="0"/>
              <a:t> </a:t>
            </a:r>
            <a:r>
              <a:rPr lang="nl-BE" dirty="0" err="1" smtClean="0"/>
              <a:t>electronic</a:t>
            </a:r>
            <a:r>
              <a:rPr lang="nl-BE" dirty="0" smtClean="0"/>
              <a:t> exchange ‘</a:t>
            </a:r>
            <a:r>
              <a:rPr lang="nl-BE" dirty="0" err="1" smtClean="0"/>
              <a:t>unavoidable</a:t>
            </a:r>
            <a:r>
              <a:rPr lang="nl-BE" dirty="0" smtClean="0"/>
              <a:t>’?</a:t>
            </a:r>
          </a:p>
          <a:p>
            <a:r>
              <a:rPr lang="nl-BE" dirty="0" smtClean="0"/>
              <a:t>How far </a:t>
            </a:r>
            <a:r>
              <a:rPr lang="nl-BE" dirty="0" err="1" smtClean="0"/>
              <a:t>will</a:t>
            </a:r>
            <a:r>
              <a:rPr lang="nl-BE" dirty="0" smtClean="0"/>
              <a:t> </a:t>
            </a:r>
            <a:r>
              <a:rPr lang="nl-BE" dirty="0" err="1" smtClean="0"/>
              <a:t>HEIs</a:t>
            </a:r>
            <a:r>
              <a:rPr lang="nl-BE" dirty="0" smtClean="0"/>
              <a:t> want </a:t>
            </a:r>
            <a:r>
              <a:rPr lang="nl-BE" dirty="0" err="1" smtClean="0"/>
              <a:t>to</a:t>
            </a:r>
            <a:r>
              <a:rPr lang="nl-BE" dirty="0" smtClean="0"/>
              <a:t> go in digital investment?</a:t>
            </a:r>
          </a:p>
          <a:p>
            <a:pPr lvl="1"/>
            <a:r>
              <a:rPr lang="nl-BE" dirty="0" smtClean="0"/>
              <a:t>Business </a:t>
            </a:r>
            <a:r>
              <a:rPr lang="nl-BE" dirty="0" err="1" smtClean="0"/>
              <a:t>integration</a:t>
            </a:r>
            <a:r>
              <a:rPr lang="nl-BE" dirty="0" smtClean="0"/>
              <a:t> at 2 levels</a:t>
            </a:r>
          </a:p>
          <a:p>
            <a:r>
              <a:rPr lang="nl-BE" dirty="0" smtClean="0"/>
              <a:t>Security: </a:t>
            </a:r>
            <a:r>
              <a:rPr lang="nl-BE" dirty="0" err="1" smtClean="0"/>
              <a:t>how</a:t>
            </a:r>
            <a:r>
              <a:rPr lang="nl-BE" dirty="0" smtClean="0"/>
              <a:t> </a:t>
            </a:r>
            <a:r>
              <a:rPr lang="nl-BE" dirty="0" err="1" smtClean="0"/>
              <a:t>to</a:t>
            </a:r>
            <a:r>
              <a:rPr lang="nl-BE" dirty="0" smtClean="0"/>
              <a:t> a </a:t>
            </a:r>
            <a:r>
              <a:rPr lang="nl-BE" dirty="0" err="1" smtClean="0"/>
              <a:t>agree</a:t>
            </a:r>
            <a:r>
              <a:rPr lang="nl-BE" dirty="0" smtClean="0"/>
              <a:t> on </a:t>
            </a:r>
            <a:r>
              <a:rPr lang="nl-BE" dirty="0" err="1" smtClean="0"/>
              <a:t>and</a:t>
            </a:r>
            <a:r>
              <a:rPr lang="nl-BE" dirty="0" smtClean="0"/>
              <a:t> </a:t>
            </a:r>
            <a:r>
              <a:rPr lang="nl-BE" dirty="0" err="1" smtClean="0"/>
              <a:t>implement</a:t>
            </a:r>
            <a:r>
              <a:rPr lang="nl-BE" dirty="0" smtClean="0"/>
              <a:t> common procedures </a:t>
            </a:r>
            <a:r>
              <a:rPr lang="nl-BE" dirty="0" err="1" smtClean="0"/>
              <a:t>and</a:t>
            </a:r>
            <a:r>
              <a:rPr lang="nl-BE" dirty="0" smtClean="0"/>
              <a:t> </a:t>
            </a:r>
            <a:r>
              <a:rPr lang="nl-BE" dirty="0" err="1" smtClean="0"/>
              <a:t>standards</a:t>
            </a:r>
            <a:r>
              <a:rPr lang="nl-BE" dirty="0" smtClean="0"/>
              <a:t>?</a:t>
            </a:r>
          </a:p>
          <a:p>
            <a:r>
              <a:rPr lang="nl-BE" dirty="0" smtClean="0"/>
              <a:t>Data model </a:t>
            </a:r>
            <a:r>
              <a:rPr lang="nl-BE" dirty="0" err="1" smtClean="0"/>
              <a:t>standardisation</a:t>
            </a:r>
            <a:r>
              <a:rPr lang="nl-BE" dirty="0" smtClean="0"/>
              <a:t> </a:t>
            </a:r>
            <a:r>
              <a:rPr lang="nl-BE" dirty="0" err="1" smtClean="0"/>
              <a:t>and</a:t>
            </a:r>
            <a:r>
              <a:rPr lang="nl-BE" dirty="0" smtClean="0"/>
              <a:t> </a:t>
            </a:r>
            <a:r>
              <a:rPr lang="nl-BE" dirty="0" err="1" smtClean="0"/>
              <a:t>global</a:t>
            </a:r>
            <a:r>
              <a:rPr lang="nl-BE" dirty="0" smtClean="0"/>
              <a:t> </a:t>
            </a:r>
            <a:r>
              <a:rPr lang="nl-BE" dirty="0" err="1" smtClean="0"/>
              <a:t>compatibility</a:t>
            </a:r>
            <a:endParaRPr lang="nl-BE" dirty="0" smtClean="0"/>
          </a:p>
          <a:p>
            <a:r>
              <a:rPr lang="nl-BE" dirty="0" smtClean="0"/>
              <a:t>Community approach </a:t>
            </a:r>
            <a:r>
              <a:rPr lang="nl-BE" dirty="0" err="1" smtClean="0"/>
              <a:t>to</a:t>
            </a:r>
            <a:r>
              <a:rPr lang="nl-BE" dirty="0" smtClean="0"/>
              <a:t> software development (open source)</a:t>
            </a:r>
            <a:endParaRPr lang="nl-BE" dirty="0"/>
          </a:p>
          <a:p>
            <a:endParaRPr lang="en-US" dirty="0"/>
          </a:p>
        </p:txBody>
      </p:sp>
      <p:sp>
        <p:nvSpPr>
          <p:cNvPr id="4" name="Tijdelijke aanduiding voor dianummer 3"/>
          <p:cNvSpPr>
            <a:spLocks noGrp="1"/>
          </p:cNvSpPr>
          <p:nvPr>
            <p:ph type="sldNum" sz="quarter" idx="12"/>
          </p:nvPr>
        </p:nvSpPr>
        <p:spPr>
          <a:xfrm>
            <a:off x="9448800" y="6492875"/>
            <a:ext cx="2743200" cy="365125"/>
          </a:xfrm>
        </p:spPr>
        <p:txBody>
          <a:bodyPr/>
          <a:lstStyle/>
          <a:p>
            <a:fld id="{C5F8D349-9146-4D22-BE5A-1EDB8D5E118D}" type="slidenum">
              <a:rPr lang="en-AU" smtClean="0"/>
              <a:t>28</a:t>
            </a:fld>
            <a:endParaRPr lang="en-AU" dirty="0"/>
          </a:p>
        </p:txBody>
      </p:sp>
    </p:spTree>
    <p:extLst>
      <p:ext uri="{BB962C8B-B14F-4D97-AF65-F5344CB8AC3E}">
        <p14:creationId xmlns:p14="http://schemas.microsoft.com/office/powerpoint/2010/main" val="2954742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Conclusions</a:t>
            </a:r>
            <a:endParaRPr lang="nl-BE" dirty="0"/>
          </a:p>
        </p:txBody>
      </p:sp>
      <p:sp>
        <p:nvSpPr>
          <p:cNvPr id="3" name="Tijdelijke aanduiding voor inhoud 2"/>
          <p:cNvSpPr>
            <a:spLocks noGrp="1"/>
          </p:cNvSpPr>
          <p:nvPr>
            <p:ph idx="1"/>
          </p:nvPr>
        </p:nvSpPr>
        <p:spPr/>
        <p:txBody>
          <a:bodyPr/>
          <a:lstStyle/>
          <a:p>
            <a:r>
              <a:rPr lang="nl-NL" dirty="0" smtClean="0"/>
              <a:t>The digital single market in Europe is </a:t>
            </a:r>
            <a:r>
              <a:rPr lang="nl-NL" dirty="0" err="1" smtClean="0"/>
              <a:t>taking</a:t>
            </a:r>
            <a:r>
              <a:rPr lang="nl-NL" dirty="0" smtClean="0"/>
              <a:t> </a:t>
            </a:r>
            <a:r>
              <a:rPr lang="nl-NL" dirty="0" err="1" smtClean="0"/>
              <a:t>shape</a:t>
            </a:r>
            <a:endParaRPr lang="nl-NL" dirty="0" smtClean="0"/>
          </a:p>
          <a:p>
            <a:r>
              <a:rPr lang="nl-NL" dirty="0" smtClean="0"/>
              <a:t>In European </a:t>
            </a:r>
            <a:r>
              <a:rPr lang="nl-NL" dirty="0" err="1" smtClean="0"/>
              <a:t>Higher</a:t>
            </a:r>
            <a:r>
              <a:rPr lang="nl-NL" dirty="0" smtClean="0"/>
              <a:t> </a:t>
            </a:r>
            <a:r>
              <a:rPr lang="nl-NL" dirty="0" err="1" smtClean="0"/>
              <a:t>Education</a:t>
            </a:r>
            <a:r>
              <a:rPr lang="nl-NL" dirty="0" smtClean="0"/>
              <a:t> </a:t>
            </a:r>
            <a:r>
              <a:rPr lang="nl-NL" dirty="0" err="1" smtClean="0"/>
              <a:t>this</a:t>
            </a:r>
            <a:r>
              <a:rPr lang="nl-NL" dirty="0" smtClean="0"/>
              <a:t> </a:t>
            </a:r>
            <a:r>
              <a:rPr lang="nl-NL" dirty="0" err="1" smtClean="0"/>
              <a:t>process</a:t>
            </a:r>
            <a:r>
              <a:rPr lang="nl-NL" dirty="0" smtClean="0"/>
              <a:t> is </a:t>
            </a:r>
            <a:r>
              <a:rPr lang="nl-NL" dirty="0" err="1" smtClean="0"/>
              <a:t>somewhat</a:t>
            </a:r>
            <a:r>
              <a:rPr lang="nl-NL" dirty="0" smtClean="0"/>
              <a:t> slower but </a:t>
            </a:r>
            <a:r>
              <a:rPr lang="nl-NL" dirty="0" err="1" smtClean="0"/>
              <a:t>undeniable</a:t>
            </a:r>
            <a:r>
              <a:rPr lang="nl-NL" dirty="0" smtClean="0"/>
              <a:t>. </a:t>
            </a:r>
          </a:p>
          <a:p>
            <a:r>
              <a:rPr lang="nl-NL" dirty="0" err="1" smtClean="0"/>
              <a:t>Now</a:t>
            </a:r>
            <a:r>
              <a:rPr lang="nl-NL" dirty="0" smtClean="0"/>
              <a:t> </a:t>
            </a:r>
            <a:r>
              <a:rPr lang="nl-NL" dirty="0" err="1" smtClean="0"/>
              <a:t>with</a:t>
            </a:r>
            <a:r>
              <a:rPr lang="nl-NL" dirty="0" smtClean="0"/>
              <a:t> </a:t>
            </a:r>
            <a:r>
              <a:rPr lang="nl-NL" dirty="0" err="1" smtClean="0"/>
              <a:t>the</a:t>
            </a:r>
            <a:r>
              <a:rPr lang="nl-NL" dirty="0" smtClean="0"/>
              <a:t> 2017 Telecom call </a:t>
            </a:r>
            <a:r>
              <a:rPr lang="nl-NL" dirty="0" err="1" smtClean="0"/>
              <a:t>the</a:t>
            </a:r>
            <a:r>
              <a:rPr lang="nl-NL" dirty="0" smtClean="0"/>
              <a:t> first steps </a:t>
            </a:r>
            <a:r>
              <a:rPr lang="nl-NL" dirty="0" err="1" smtClean="0"/>
              <a:t>towards</a:t>
            </a:r>
            <a:r>
              <a:rPr lang="nl-NL" dirty="0" smtClean="0"/>
              <a:t> </a:t>
            </a:r>
            <a:r>
              <a:rPr lang="nl-NL" dirty="0" err="1" smtClean="0"/>
              <a:t>including</a:t>
            </a:r>
            <a:r>
              <a:rPr lang="nl-NL" dirty="0" smtClean="0"/>
              <a:t> </a:t>
            </a:r>
            <a:r>
              <a:rPr lang="nl-NL" dirty="0" err="1" smtClean="0"/>
              <a:t>Higher</a:t>
            </a:r>
            <a:r>
              <a:rPr lang="nl-NL" dirty="0" smtClean="0"/>
              <a:t> </a:t>
            </a:r>
            <a:r>
              <a:rPr lang="nl-NL" dirty="0" err="1" smtClean="0"/>
              <a:t>Education</a:t>
            </a:r>
            <a:r>
              <a:rPr lang="nl-NL" dirty="0" smtClean="0"/>
              <a:t> in CEF have been made</a:t>
            </a:r>
          </a:p>
          <a:p>
            <a:r>
              <a:rPr lang="nl-NL" dirty="0" err="1" smtClean="0"/>
              <a:t>With</a:t>
            </a:r>
            <a:r>
              <a:rPr lang="nl-NL" dirty="0" smtClean="0"/>
              <a:t> </a:t>
            </a:r>
            <a:r>
              <a:rPr lang="nl-NL" dirty="0" err="1" smtClean="0"/>
              <a:t>eIDAS</a:t>
            </a:r>
            <a:r>
              <a:rPr lang="nl-NL" dirty="0" smtClean="0"/>
              <a:t> </a:t>
            </a:r>
            <a:r>
              <a:rPr lang="nl-NL" dirty="0" err="1" smtClean="0"/>
              <a:t>and</a:t>
            </a:r>
            <a:r>
              <a:rPr lang="nl-NL" dirty="0" smtClean="0"/>
              <a:t> GDPR, </a:t>
            </a:r>
            <a:r>
              <a:rPr lang="nl-BE" dirty="0"/>
              <a:t>s</a:t>
            </a:r>
            <a:r>
              <a:rPr lang="nl-BE" dirty="0" smtClean="0"/>
              <a:t>ecurity </a:t>
            </a:r>
            <a:r>
              <a:rPr lang="nl-BE" dirty="0" err="1"/>
              <a:t>and</a:t>
            </a:r>
            <a:r>
              <a:rPr lang="nl-BE" dirty="0"/>
              <a:t> privacy concerns are </a:t>
            </a:r>
            <a:r>
              <a:rPr lang="nl-BE" dirty="0" err="1"/>
              <a:t>reduced</a:t>
            </a:r>
            <a:r>
              <a:rPr lang="nl-BE" dirty="0"/>
              <a:t>, as </a:t>
            </a:r>
            <a:r>
              <a:rPr lang="nl-BE" dirty="0" err="1"/>
              <a:t>citizens</a:t>
            </a:r>
            <a:r>
              <a:rPr lang="nl-BE" dirty="0"/>
              <a:t> </a:t>
            </a:r>
            <a:r>
              <a:rPr lang="nl-BE" dirty="0" err="1"/>
              <a:t>and</a:t>
            </a:r>
            <a:r>
              <a:rPr lang="nl-BE" dirty="0"/>
              <a:t> </a:t>
            </a:r>
            <a:r>
              <a:rPr lang="nl-BE" dirty="0" err="1"/>
              <a:t>businesses</a:t>
            </a:r>
            <a:r>
              <a:rPr lang="nl-BE" dirty="0"/>
              <a:t> </a:t>
            </a:r>
            <a:r>
              <a:rPr lang="nl-BE" dirty="0" err="1"/>
              <a:t>can</a:t>
            </a:r>
            <a:r>
              <a:rPr lang="nl-BE" dirty="0"/>
              <a:t> </a:t>
            </a:r>
            <a:r>
              <a:rPr lang="nl-BE" dirty="0" err="1"/>
              <a:t>use</a:t>
            </a:r>
            <a:r>
              <a:rPr lang="nl-BE" dirty="0"/>
              <a:t> </a:t>
            </a:r>
            <a:r>
              <a:rPr lang="nl-BE" dirty="0" err="1"/>
              <a:t>their</a:t>
            </a:r>
            <a:r>
              <a:rPr lang="nl-BE" dirty="0"/>
              <a:t> </a:t>
            </a:r>
            <a:r>
              <a:rPr lang="nl-BE" dirty="0" err="1"/>
              <a:t>own</a:t>
            </a:r>
            <a:r>
              <a:rPr lang="nl-BE" dirty="0"/>
              <a:t> </a:t>
            </a:r>
            <a:r>
              <a:rPr lang="nl-BE" dirty="0" err="1"/>
              <a:t>national</a:t>
            </a:r>
            <a:r>
              <a:rPr lang="nl-BE" dirty="0"/>
              <a:t> </a:t>
            </a:r>
            <a:r>
              <a:rPr lang="nl-BE" dirty="0" err="1"/>
              <a:t>eIDs</a:t>
            </a:r>
            <a:r>
              <a:rPr lang="nl-BE" dirty="0"/>
              <a:t> </a:t>
            </a:r>
            <a:r>
              <a:rPr lang="nl-BE" dirty="0" err="1"/>
              <a:t>to</a:t>
            </a:r>
            <a:r>
              <a:rPr lang="nl-BE" dirty="0"/>
              <a:t> access services </a:t>
            </a:r>
            <a:r>
              <a:rPr lang="nl-BE" dirty="0" err="1" smtClean="0"/>
              <a:t>on-line</a:t>
            </a:r>
            <a:r>
              <a:rPr lang="nl-BE" dirty="0" smtClean="0"/>
              <a:t> </a:t>
            </a:r>
            <a:r>
              <a:rPr lang="nl-BE" dirty="0" err="1" smtClean="0"/>
              <a:t>abroad</a:t>
            </a:r>
            <a:endParaRPr lang="nl-BE" dirty="0"/>
          </a:p>
        </p:txBody>
      </p:sp>
      <p:sp>
        <p:nvSpPr>
          <p:cNvPr id="4" name="Tijdelijke aanduiding voor dianummer 3"/>
          <p:cNvSpPr>
            <a:spLocks noGrp="1"/>
          </p:cNvSpPr>
          <p:nvPr>
            <p:ph type="sldNum" sz="quarter" idx="12"/>
          </p:nvPr>
        </p:nvSpPr>
        <p:spPr>
          <a:xfrm>
            <a:off x="9448800" y="6453136"/>
            <a:ext cx="2743200" cy="365125"/>
          </a:xfrm>
        </p:spPr>
        <p:txBody>
          <a:bodyPr/>
          <a:lstStyle/>
          <a:p>
            <a:fld id="{C5F8D349-9146-4D22-BE5A-1EDB8D5E118D}" type="slidenum">
              <a:rPr lang="en-AU" smtClean="0"/>
              <a:t>29</a:t>
            </a:fld>
            <a:endParaRPr lang="en-AU"/>
          </a:p>
        </p:txBody>
      </p:sp>
    </p:spTree>
    <p:extLst>
      <p:ext uri="{BB962C8B-B14F-4D97-AF65-F5344CB8AC3E}">
        <p14:creationId xmlns:p14="http://schemas.microsoft.com/office/powerpoint/2010/main" val="1092216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Recent </a:t>
            </a:r>
            <a:r>
              <a:rPr lang="en-GB" dirty="0" smtClean="0"/>
              <a:t>initiatives</a:t>
            </a:r>
            <a:r>
              <a:rPr lang="nl-NL" dirty="0" smtClean="0"/>
              <a:t> in Europe</a:t>
            </a:r>
            <a:endParaRPr lang="nl-BE" dirty="0"/>
          </a:p>
        </p:txBody>
      </p:sp>
      <p:sp>
        <p:nvSpPr>
          <p:cNvPr id="3" name="Tijdelijke aanduiding voor inhoud 2"/>
          <p:cNvSpPr>
            <a:spLocks noGrp="1"/>
          </p:cNvSpPr>
          <p:nvPr>
            <p:ph idx="1"/>
          </p:nvPr>
        </p:nvSpPr>
        <p:spPr>
          <a:xfrm>
            <a:off x="838200" y="1825625"/>
            <a:ext cx="10515600" cy="3579495"/>
          </a:xfrm>
        </p:spPr>
        <p:txBody>
          <a:bodyPr>
            <a:normAutofit lnSpcReduction="10000"/>
          </a:bodyPr>
          <a:lstStyle/>
          <a:p>
            <a:r>
              <a:rPr lang="nl-NL" dirty="0" err="1" smtClean="0"/>
              <a:t>eIDAS</a:t>
            </a:r>
            <a:r>
              <a:rPr lang="nl-NL" dirty="0" smtClean="0"/>
              <a:t> (</a:t>
            </a:r>
            <a:r>
              <a:rPr lang="nl-NL" dirty="0" err="1" smtClean="0"/>
              <a:t>Regulation</a:t>
            </a:r>
            <a:r>
              <a:rPr lang="nl-NL" dirty="0" smtClean="0"/>
              <a:t> on </a:t>
            </a:r>
            <a:r>
              <a:rPr lang="nl-NL" dirty="0" err="1" smtClean="0"/>
              <a:t>electronic</a:t>
            </a:r>
            <a:r>
              <a:rPr lang="nl-NL" dirty="0" smtClean="0"/>
              <a:t> </a:t>
            </a:r>
            <a:r>
              <a:rPr lang="nl-NL" dirty="0" err="1" smtClean="0"/>
              <a:t>identification</a:t>
            </a:r>
            <a:r>
              <a:rPr lang="nl-NL" dirty="0" smtClean="0"/>
              <a:t>, </a:t>
            </a:r>
            <a:r>
              <a:rPr lang="nl-NL" dirty="0" err="1" smtClean="0"/>
              <a:t>authentication</a:t>
            </a:r>
            <a:r>
              <a:rPr lang="nl-NL" dirty="0" smtClean="0"/>
              <a:t> </a:t>
            </a:r>
            <a:r>
              <a:rPr lang="nl-NL" dirty="0" err="1" smtClean="0"/>
              <a:t>and</a:t>
            </a:r>
            <a:r>
              <a:rPr lang="nl-NL" dirty="0" smtClean="0"/>
              <a:t> </a:t>
            </a:r>
            <a:r>
              <a:rPr lang="nl-NL" dirty="0" err="1" smtClean="0"/>
              <a:t>signatures</a:t>
            </a:r>
            <a:r>
              <a:rPr lang="nl-NL" dirty="0" smtClean="0"/>
              <a:t> – </a:t>
            </a:r>
            <a:r>
              <a:rPr lang="nl-NL" dirty="0" err="1" smtClean="0"/>
              <a:t>operational</a:t>
            </a:r>
            <a:r>
              <a:rPr lang="nl-NL" dirty="0" smtClean="0"/>
              <a:t> in 2018) </a:t>
            </a:r>
          </a:p>
          <a:p>
            <a:r>
              <a:rPr lang="nl-NL" dirty="0" smtClean="0"/>
              <a:t>European DG EAC </a:t>
            </a:r>
            <a:r>
              <a:rPr lang="nl-NL" dirty="0" err="1" smtClean="0"/>
              <a:t>Projects</a:t>
            </a:r>
            <a:r>
              <a:rPr lang="nl-NL" dirty="0" smtClean="0"/>
              <a:t>: </a:t>
            </a:r>
          </a:p>
          <a:p>
            <a:pPr lvl="1"/>
            <a:r>
              <a:rPr lang="nl-NL" dirty="0" smtClean="0"/>
              <a:t>Erasmus without Paper (EWP)</a:t>
            </a:r>
          </a:p>
          <a:p>
            <a:pPr lvl="1"/>
            <a:r>
              <a:rPr lang="nl-NL" dirty="0" smtClean="0"/>
              <a:t>EMREX</a:t>
            </a:r>
          </a:p>
          <a:p>
            <a:pPr lvl="1"/>
            <a:r>
              <a:rPr lang="nl-NL" dirty="0" smtClean="0"/>
              <a:t>Online Learning Agreement (OLA)</a:t>
            </a:r>
          </a:p>
          <a:p>
            <a:pPr lvl="1"/>
            <a:r>
              <a:rPr lang="nl-NL" dirty="0" smtClean="0"/>
              <a:t>European Student Card (</a:t>
            </a:r>
            <a:r>
              <a:rPr lang="nl-NL" dirty="0" err="1" smtClean="0"/>
              <a:t>ESC</a:t>
            </a:r>
            <a:r>
              <a:rPr lang="nl-NL" dirty="0" smtClean="0"/>
              <a:t>)</a:t>
            </a:r>
          </a:p>
          <a:p>
            <a:pPr lvl="1"/>
            <a:r>
              <a:rPr lang="nl-NL" dirty="0" smtClean="0"/>
              <a:t>Erasmus+ App</a:t>
            </a:r>
          </a:p>
          <a:p>
            <a:pPr lvl="1"/>
            <a:r>
              <a:rPr lang="nl-NL" dirty="0" smtClean="0"/>
              <a:t>Egracons</a:t>
            </a:r>
          </a:p>
        </p:txBody>
      </p:sp>
      <p:sp>
        <p:nvSpPr>
          <p:cNvPr id="4" name="Tijdelijke aanduiding voor dianummer 3"/>
          <p:cNvSpPr>
            <a:spLocks noGrp="1"/>
          </p:cNvSpPr>
          <p:nvPr>
            <p:ph type="sldNum" sz="quarter" idx="12"/>
          </p:nvPr>
        </p:nvSpPr>
        <p:spPr>
          <a:xfrm>
            <a:off x="9448800" y="6492875"/>
            <a:ext cx="2743200" cy="365125"/>
          </a:xfrm>
        </p:spPr>
        <p:txBody>
          <a:bodyPr/>
          <a:lstStyle/>
          <a:p>
            <a:fld id="{C5F8D349-9146-4D22-BE5A-1EDB8D5E118D}" type="slidenum">
              <a:rPr lang="en-AU" smtClean="0"/>
              <a:t>3</a:t>
            </a:fld>
            <a:endParaRPr lang="en-AU"/>
          </a:p>
        </p:txBody>
      </p:sp>
    </p:spTree>
    <p:extLst>
      <p:ext uri="{BB962C8B-B14F-4D97-AF65-F5344CB8AC3E}">
        <p14:creationId xmlns:p14="http://schemas.microsoft.com/office/powerpoint/2010/main" val="35557263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Websites</a:t>
            </a:r>
            <a:endParaRPr lang="nl-BE" dirty="0"/>
          </a:p>
        </p:txBody>
      </p:sp>
      <p:sp>
        <p:nvSpPr>
          <p:cNvPr id="3" name="Tijdelijke aanduiding voor inhoud 2"/>
          <p:cNvSpPr>
            <a:spLocks noGrp="1"/>
          </p:cNvSpPr>
          <p:nvPr>
            <p:ph idx="1"/>
          </p:nvPr>
        </p:nvSpPr>
        <p:spPr/>
        <p:txBody>
          <a:bodyPr/>
          <a:lstStyle/>
          <a:p>
            <a:r>
              <a:rPr lang="nl-NL" dirty="0" smtClean="0"/>
              <a:t>EWP</a:t>
            </a:r>
            <a:r>
              <a:rPr lang="nl-NL" dirty="0"/>
              <a:t>: </a:t>
            </a:r>
            <a:r>
              <a:rPr lang="nl-NL" dirty="0">
                <a:hlinkClick r:id="rId2"/>
              </a:rPr>
              <a:t>https://www.erasmuswithoutpaper.eu</a:t>
            </a:r>
            <a:r>
              <a:rPr lang="nl-NL" dirty="0" smtClean="0">
                <a:hlinkClick r:id="rId2"/>
              </a:rPr>
              <a:t>/</a:t>
            </a:r>
            <a:endParaRPr lang="nl-NL" dirty="0" smtClean="0"/>
          </a:p>
          <a:p>
            <a:r>
              <a:rPr lang="nl-NL" dirty="0"/>
              <a:t>OLA: </a:t>
            </a:r>
            <a:r>
              <a:rPr lang="nl-NL" dirty="0">
                <a:hlinkClick r:id="rId3"/>
              </a:rPr>
              <a:t>https://</a:t>
            </a:r>
            <a:r>
              <a:rPr lang="nl-NL" dirty="0" smtClean="0">
                <a:hlinkClick r:id="rId3"/>
              </a:rPr>
              <a:t>learning-agreement.eu/</a:t>
            </a:r>
            <a:endParaRPr lang="nl-NL" dirty="0" smtClean="0"/>
          </a:p>
          <a:p>
            <a:r>
              <a:rPr lang="nl-NL" dirty="0" smtClean="0"/>
              <a:t>EMREX</a:t>
            </a:r>
            <a:r>
              <a:rPr lang="nl-NL" dirty="0"/>
              <a:t>: </a:t>
            </a:r>
            <a:r>
              <a:rPr lang="nl-NL" dirty="0">
                <a:hlinkClick r:id="rId4"/>
              </a:rPr>
              <a:t>http://emrex.eu</a:t>
            </a:r>
            <a:r>
              <a:rPr lang="nl-NL" dirty="0" smtClean="0">
                <a:hlinkClick r:id="rId4"/>
              </a:rPr>
              <a:t>/</a:t>
            </a:r>
            <a:endParaRPr lang="nl-NL" dirty="0" smtClean="0"/>
          </a:p>
          <a:p>
            <a:r>
              <a:rPr lang="nl-NL" dirty="0" err="1" smtClean="0"/>
              <a:t>ESC</a:t>
            </a:r>
            <a:r>
              <a:rPr lang="nl-NL" dirty="0" smtClean="0"/>
              <a:t> </a:t>
            </a:r>
            <a:r>
              <a:rPr lang="nl-NL" dirty="0"/>
              <a:t>: </a:t>
            </a:r>
            <a:r>
              <a:rPr lang="nl-NL" dirty="0">
                <a:hlinkClick r:id="rId5"/>
              </a:rPr>
              <a:t>http://europeanstudentcard.eu</a:t>
            </a:r>
            <a:r>
              <a:rPr lang="nl-NL" dirty="0" smtClean="0">
                <a:hlinkClick r:id="rId5"/>
              </a:rPr>
              <a:t>/</a:t>
            </a:r>
            <a:endParaRPr lang="nl-NL" dirty="0" smtClean="0"/>
          </a:p>
          <a:p>
            <a:r>
              <a:rPr lang="nl-NL" dirty="0" smtClean="0"/>
              <a:t>Erasmus</a:t>
            </a:r>
            <a:r>
              <a:rPr lang="nl-NL" dirty="0"/>
              <a:t>+ App: </a:t>
            </a:r>
            <a:r>
              <a:rPr lang="nl-NL" dirty="0">
                <a:hlinkClick r:id="rId6"/>
              </a:rPr>
              <a:t>http://</a:t>
            </a:r>
            <a:r>
              <a:rPr lang="nl-NL" dirty="0" smtClean="0">
                <a:hlinkClick r:id="rId6"/>
              </a:rPr>
              <a:t>uni-foundation.eu/european-university-foundation/projects/erasmus-app</a:t>
            </a:r>
            <a:endParaRPr lang="nl-NL" dirty="0" smtClean="0"/>
          </a:p>
          <a:p>
            <a:r>
              <a:rPr lang="nl-NL" dirty="0" smtClean="0"/>
              <a:t>Egracons</a:t>
            </a:r>
            <a:r>
              <a:rPr lang="nl-NL" dirty="0"/>
              <a:t>: </a:t>
            </a:r>
            <a:r>
              <a:rPr lang="nl-NL" dirty="0">
                <a:hlinkClick r:id="rId7"/>
              </a:rPr>
              <a:t>http://</a:t>
            </a:r>
            <a:r>
              <a:rPr lang="nl-NL" dirty="0" smtClean="0">
                <a:hlinkClick r:id="rId7"/>
              </a:rPr>
              <a:t>egracons.eu</a:t>
            </a:r>
            <a:endParaRPr lang="nl-NL" dirty="0" smtClean="0"/>
          </a:p>
        </p:txBody>
      </p:sp>
      <p:sp>
        <p:nvSpPr>
          <p:cNvPr id="4" name="Tijdelijke aanduiding voor dianummer 3"/>
          <p:cNvSpPr>
            <a:spLocks noGrp="1"/>
          </p:cNvSpPr>
          <p:nvPr>
            <p:ph type="sldNum" sz="quarter" idx="12"/>
          </p:nvPr>
        </p:nvSpPr>
        <p:spPr>
          <a:xfrm>
            <a:off x="9448800" y="6492875"/>
            <a:ext cx="2743200" cy="365125"/>
          </a:xfrm>
        </p:spPr>
        <p:txBody>
          <a:bodyPr/>
          <a:lstStyle/>
          <a:p>
            <a:fld id="{C5F8D349-9146-4D22-BE5A-1EDB8D5E118D}" type="slidenum">
              <a:rPr lang="en-AU" smtClean="0"/>
              <a:t>30</a:t>
            </a:fld>
            <a:endParaRPr lang="en-AU"/>
          </a:p>
        </p:txBody>
      </p:sp>
    </p:spTree>
    <p:extLst>
      <p:ext uri="{BB962C8B-B14F-4D97-AF65-F5344CB8AC3E}">
        <p14:creationId xmlns:p14="http://schemas.microsoft.com/office/powerpoint/2010/main" val="3669242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9507" y="1501171"/>
            <a:ext cx="6038293" cy="2862322"/>
          </a:xfrm>
          <a:prstGeom prst="rect">
            <a:avLst/>
          </a:prstGeom>
        </p:spPr>
        <p:txBody>
          <a:bodyPr wrap="square">
            <a:spAutoFit/>
          </a:bodyPr>
          <a:lstStyle/>
          <a:p>
            <a:r>
              <a:rPr lang="en-US" sz="18000" dirty="0" smtClean="0">
                <a:solidFill>
                  <a:srgbClr val="FF3300"/>
                </a:solidFill>
                <a:latin typeface="Comic Sans MS" panose="030F0702030302020204" pitchFamily="66" charset="0"/>
                <a:cs typeface="MV Boli" panose="02000500030200090000" pitchFamily="2" charset="0"/>
              </a:rPr>
              <a:t>Q&amp;A</a:t>
            </a:r>
            <a:endParaRPr lang="en-AU" sz="18000" dirty="0">
              <a:solidFill>
                <a:srgbClr val="FF3300"/>
              </a:solidFill>
            </a:endParaRPr>
          </a:p>
        </p:txBody>
      </p:sp>
      <p:sp>
        <p:nvSpPr>
          <p:cNvPr id="3" name="Tijdelijke aanduiding voor dianummer 2"/>
          <p:cNvSpPr>
            <a:spLocks noGrp="1"/>
          </p:cNvSpPr>
          <p:nvPr>
            <p:ph type="sldNum" sz="quarter" idx="12"/>
          </p:nvPr>
        </p:nvSpPr>
        <p:spPr>
          <a:xfrm>
            <a:off x="9416845" y="6492875"/>
            <a:ext cx="2743200" cy="365125"/>
          </a:xfrm>
        </p:spPr>
        <p:txBody>
          <a:bodyPr/>
          <a:lstStyle/>
          <a:p>
            <a:fld id="{C5F8D349-9146-4D22-BE5A-1EDB8D5E118D}" type="slidenum">
              <a:rPr lang="en-AU" smtClean="0"/>
              <a:t>31</a:t>
            </a:fld>
            <a:endParaRPr lang="en-AU"/>
          </a:p>
        </p:txBody>
      </p:sp>
    </p:spTree>
    <p:extLst>
      <p:ext uri="{BB962C8B-B14F-4D97-AF65-F5344CB8AC3E}">
        <p14:creationId xmlns:p14="http://schemas.microsoft.com/office/powerpoint/2010/main" val="249577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0"/>
            <a:ext cx="12192000" cy="1200329"/>
          </a:xfrm>
          <a:prstGeom prst="rect">
            <a:avLst/>
          </a:prstGeom>
          <a:noFill/>
        </p:spPr>
        <p:txBody>
          <a:bodyPr wrap="square" rtlCol="0">
            <a:spAutoFit/>
          </a:bodyPr>
          <a:lstStyle/>
          <a:p>
            <a:r>
              <a:rPr lang="nl-NL" sz="7200" dirty="0" err="1" smtClean="0">
                <a:solidFill>
                  <a:schemeClr val="bg1"/>
                </a:solidFill>
              </a:rPr>
              <a:t>Thank</a:t>
            </a:r>
            <a:r>
              <a:rPr lang="nl-NL" sz="7200" dirty="0" smtClean="0">
                <a:solidFill>
                  <a:schemeClr val="bg1"/>
                </a:solidFill>
              </a:rPr>
              <a:t> </a:t>
            </a:r>
            <a:r>
              <a:rPr lang="nl-NL" sz="7200" dirty="0" err="1" smtClean="0">
                <a:solidFill>
                  <a:schemeClr val="bg1"/>
                </a:solidFill>
              </a:rPr>
              <a:t>you</a:t>
            </a:r>
            <a:r>
              <a:rPr lang="nl-NL" sz="7200" dirty="0" smtClean="0">
                <a:solidFill>
                  <a:schemeClr val="bg1"/>
                </a:solidFill>
              </a:rPr>
              <a:t> </a:t>
            </a:r>
            <a:r>
              <a:rPr lang="nl-NL" sz="7200" dirty="0" err="1" smtClean="0">
                <a:solidFill>
                  <a:schemeClr val="bg1"/>
                </a:solidFill>
              </a:rPr>
              <a:t>for</a:t>
            </a:r>
            <a:r>
              <a:rPr lang="nl-NL" sz="7200" dirty="0" smtClean="0">
                <a:solidFill>
                  <a:schemeClr val="bg1"/>
                </a:solidFill>
              </a:rPr>
              <a:t> </a:t>
            </a:r>
            <a:r>
              <a:rPr lang="nl-NL" sz="7200" dirty="0" err="1" smtClean="0">
                <a:solidFill>
                  <a:schemeClr val="bg1"/>
                </a:solidFill>
              </a:rPr>
              <a:t>your</a:t>
            </a:r>
            <a:r>
              <a:rPr lang="nl-NL" sz="7200" dirty="0" smtClean="0">
                <a:solidFill>
                  <a:schemeClr val="bg1"/>
                </a:solidFill>
              </a:rPr>
              <a:t> attention</a:t>
            </a:r>
          </a:p>
        </p:txBody>
      </p:sp>
      <p:sp>
        <p:nvSpPr>
          <p:cNvPr id="3" name="Tijdelijke aanduiding voor dianummer 2"/>
          <p:cNvSpPr>
            <a:spLocks noGrp="1"/>
          </p:cNvSpPr>
          <p:nvPr>
            <p:ph type="sldNum" sz="quarter" idx="12"/>
          </p:nvPr>
        </p:nvSpPr>
        <p:spPr>
          <a:xfrm>
            <a:off x="9992139" y="6492875"/>
            <a:ext cx="2743200" cy="365125"/>
          </a:xfrm>
        </p:spPr>
        <p:txBody>
          <a:bodyPr/>
          <a:lstStyle/>
          <a:p>
            <a:fld id="{F9830EC6-3DBD-4743-9237-D766159D2F56}" type="slidenum">
              <a:rPr lang="en-AU" smtClean="0"/>
              <a:t>32</a:t>
            </a:fld>
            <a:endParaRPr lang="en-AU"/>
          </a:p>
        </p:txBody>
      </p:sp>
    </p:spTree>
    <p:extLst>
      <p:ext uri="{BB962C8B-B14F-4D97-AF65-F5344CB8AC3E}">
        <p14:creationId xmlns:p14="http://schemas.microsoft.com/office/powerpoint/2010/main" val="2805852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325563"/>
          </a:xfrm>
        </p:spPr>
        <p:txBody>
          <a:bodyPr>
            <a:normAutofit/>
          </a:bodyPr>
          <a:lstStyle/>
          <a:p>
            <a:r>
              <a:rPr lang="nl-NL" dirty="0" err="1"/>
              <a:t>Connecting</a:t>
            </a:r>
            <a:r>
              <a:rPr lang="nl-NL" dirty="0"/>
              <a:t> Europe </a:t>
            </a:r>
            <a:r>
              <a:rPr lang="nl-NL" dirty="0" smtClean="0"/>
              <a:t>Facility (CEF)</a:t>
            </a:r>
            <a:endParaRPr lang="nl-BE" dirty="0"/>
          </a:p>
        </p:txBody>
      </p:sp>
      <p:sp>
        <p:nvSpPr>
          <p:cNvPr id="3" name="Tijdelijke aanduiding voor inhoud 2"/>
          <p:cNvSpPr>
            <a:spLocks noGrp="1"/>
          </p:cNvSpPr>
          <p:nvPr>
            <p:ph idx="1"/>
          </p:nvPr>
        </p:nvSpPr>
        <p:spPr>
          <a:xfrm>
            <a:off x="838200" y="1508125"/>
            <a:ext cx="10515600" cy="4351338"/>
          </a:xfrm>
        </p:spPr>
        <p:txBody>
          <a:bodyPr>
            <a:normAutofit/>
          </a:bodyPr>
          <a:lstStyle/>
          <a:p>
            <a:pPr>
              <a:lnSpc>
                <a:spcPct val="107000"/>
              </a:lnSpc>
              <a:spcAft>
                <a:spcPts val="800"/>
              </a:spcAft>
            </a:pPr>
            <a:r>
              <a:rPr lang="nl-BE" dirty="0"/>
              <a:t>The </a:t>
            </a:r>
            <a:r>
              <a:rPr lang="nl-BE" dirty="0" err="1" smtClean="0"/>
              <a:t>eIDAS</a:t>
            </a:r>
            <a:r>
              <a:rPr lang="nl-BE" dirty="0" smtClean="0"/>
              <a:t> </a:t>
            </a:r>
            <a:r>
              <a:rPr lang="nl-BE" dirty="0" err="1" smtClean="0"/>
              <a:t>Regulation</a:t>
            </a:r>
            <a:r>
              <a:rPr lang="nl-BE" dirty="0" smtClean="0"/>
              <a:t> </a:t>
            </a:r>
            <a:r>
              <a:rPr lang="nl-BE" dirty="0"/>
              <a:t>is </a:t>
            </a:r>
            <a:r>
              <a:rPr lang="nl-BE" dirty="0" err="1"/>
              <a:t>central</a:t>
            </a:r>
            <a:r>
              <a:rPr lang="nl-BE" dirty="0"/>
              <a:t> </a:t>
            </a:r>
            <a:r>
              <a:rPr lang="nl-BE" dirty="0" err="1"/>
              <a:t>to</a:t>
            </a:r>
            <a:r>
              <a:rPr lang="nl-BE" dirty="0"/>
              <a:t> a </a:t>
            </a:r>
            <a:r>
              <a:rPr lang="nl-BE" dirty="0" err="1"/>
              <a:t>number</a:t>
            </a:r>
            <a:r>
              <a:rPr lang="nl-BE" dirty="0"/>
              <a:t> of building </a:t>
            </a:r>
            <a:r>
              <a:rPr lang="nl-BE" dirty="0" err="1"/>
              <a:t>blocks</a:t>
            </a:r>
            <a:r>
              <a:rPr lang="nl-BE" dirty="0"/>
              <a:t>, </a:t>
            </a:r>
            <a:r>
              <a:rPr lang="nl-BE" dirty="0" err="1"/>
              <a:t>financed</a:t>
            </a:r>
            <a:r>
              <a:rPr lang="nl-BE" dirty="0"/>
              <a:t> </a:t>
            </a:r>
            <a:r>
              <a:rPr lang="nl-BE" dirty="0" err="1"/>
              <a:t>by</a:t>
            </a:r>
            <a:r>
              <a:rPr lang="nl-BE" dirty="0"/>
              <a:t> </a:t>
            </a:r>
            <a:r>
              <a:rPr lang="nl-BE" dirty="0" err="1"/>
              <a:t>the</a:t>
            </a:r>
            <a:r>
              <a:rPr lang="nl-BE" dirty="0"/>
              <a:t> </a:t>
            </a:r>
            <a:r>
              <a:rPr lang="nl-BE" dirty="0" err="1"/>
              <a:t>Connecting</a:t>
            </a:r>
            <a:r>
              <a:rPr lang="nl-BE" dirty="0"/>
              <a:t> Europe Facility (CEF</a:t>
            </a:r>
            <a:r>
              <a:rPr lang="nl-BE" dirty="0" smtClean="0"/>
              <a:t>) </a:t>
            </a:r>
            <a:r>
              <a:rPr lang="nl-BE" dirty="0" err="1" smtClean="0"/>
              <a:t>and</a:t>
            </a:r>
            <a:r>
              <a:rPr lang="nl-BE" dirty="0" smtClean="0"/>
              <a:t> </a:t>
            </a:r>
            <a:r>
              <a:rPr lang="nl-BE" dirty="0" err="1" smtClean="0"/>
              <a:t>dealing</a:t>
            </a:r>
            <a:r>
              <a:rPr lang="nl-BE" dirty="0" smtClean="0"/>
              <a:t> </a:t>
            </a:r>
            <a:r>
              <a:rPr lang="nl-BE" dirty="0" err="1" smtClean="0"/>
              <a:t>with</a:t>
            </a:r>
            <a:r>
              <a:rPr lang="nl-BE" dirty="0" smtClean="0"/>
              <a:t> </a:t>
            </a:r>
            <a:r>
              <a:rPr lang="nl-BE" dirty="0" err="1" smtClean="0"/>
              <a:t>identification</a:t>
            </a:r>
            <a:r>
              <a:rPr lang="nl-BE" dirty="0" smtClean="0"/>
              <a:t> </a:t>
            </a:r>
            <a:r>
              <a:rPr lang="nl-BE" dirty="0" err="1"/>
              <a:t>and</a:t>
            </a:r>
            <a:r>
              <a:rPr lang="nl-BE" dirty="0"/>
              <a:t> </a:t>
            </a:r>
            <a:r>
              <a:rPr lang="nl-BE" dirty="0" err="1"/>
              <a:t>electronic</a:t>
            </a:r>
            <a:r>
              <a:rPr lang="nl-BE" dirty="0"/>
              <a:t> transactions, </a:t>
            </a:r>
            <a:r>
              <a:rPr lang="nl-BE" dirty="0" err="1"/>
              <a:t>namely</a:t>
            </a:r>
            <a:r>
              <a:rPr lang="nl-BE" dirty="0"/>
              <a:t> CEF eID, CEF </a:t>
            </a:r>
            <a:r>
              <a:rPr lang="nl-BE" dirty="0" err="1"/>
              <a:t>eSignature</a:t>
            </a:r>
            <a:r>
              <a:rPr lang="nl-BE" dirty="0"/>
              <a:t> </a:t>
            </a:r>
            <a:r>
              <a:rPr lang="nl-BE" dirty="0" err="1"/>
              <a:t>and</a:t>
            </a:r>
            <a:r>
              <a:rPr lang="nl-BE" dirty="0"/>
              <a:t> CEF </a:t>
            </a:r>
            <a:r>
              <a:rPr lang="nl-BE" dirty="0" err="1"/>
              <a:t>eDelivery</a:t>
            </a:r>
            <a:r>
              <a:rPr lang="nl-BE" dirty="0" smtClean="0"/>
              <a:t>.</a:t>
            </a:r>
          </a:p>
          <a:p>
            <a:r>
              <a:rPr lang="en-US" dirty="0" smtClean="0"/>
              <a:t>More than 20 European countries currently have eID systems in place </a:t>
            </a:r>
            <a:endParaRPr lang="nl-BE" dirty="0" smtClean="0"/>
          </a:p>
          <a:p>
            <a:pPr>
              <a:lnSpc>
                <a:spcPct val="107000"/>
              </a:lnSpc>
              <a:spcAft>
                <a:spcPts val="800"/>
              </a:spcAft>
            </a:pPr>
            <a:r>
              <a:rPr lang="nl-BE" dirty="0" smtClean="0"/>
              <a:t>The </a:t>
            </a:r>
            <a:r>
              <a:rPr lang="nl-BE" dirty="0" err="1"/>
              <a:t>CEF</a:t>
            </a:r>
            <a:r>
              <a:rPr lang="nl-BE" dirty="0"/>
              <a:t> eID building block </a:t>
            </a:r>
            <a:r>
              <a:rPr lang="nl-BE" dirty="0" err="1"/>
              <a:t>helps</a:t>
            </a:r>
            <a:r>
              <a:rPr lang="nl-BE" dirty="0"/>
              <a:t> public </a:t>
            </a:r>
            <a:r>
              <a:rPr lang="nl-BE" dirty="0" err="1"/>
              <a:t>administrations</a:t>
            </a:r>
            <a:r>
              <a:rPr lang="nl-BE" dirty="0"/>
              <a:t> </a:t>
            </a:r>
            <a:r>
              <a:rPr lang="nl-BE" dirty="0" err="1"/>
              <a:t>and</a:t>
            </a:r>
            <a:r>
              <a:rPr lang="nl-BE" dirty="0"/>
              <a:t> private online service providers </a:t>
            </a:r>
            <a:r>
              <a:rPr lang="nl-BE" dirty="0" err="1"/>
              <a:t>to</a:t>
            </a:r>
            <a:r>
              <a:rPr lang="nl-BE" dirty="0"/>
              <a:t> </a:t>
            </a:r>
            <a:r>
              <a:rPr lang="nl-BE" dirty="0" err="1"/>
              <a:t>easily</a:t>
            </a:r>
            <a:r>
              <a:rPr lang="nl-BE" dirty="0"/>
              <a:t> </a:t>
            </a:r>
            <a:r>
              <a:rPr lang="nl-BE" dirty="0" err="1"/>
              <a:t>extend</a:t>
            </a:r>
            <a:r>
              <a:rPr lang="nl-BE" dirty="0"/>
              <a:t> </a:t>
            </a:r>
            <a:r>
              <a:rPr lang="nl-BE" dirty="0" err="1"/>
              <a:t>the</a:t>
            </a:r>
            <a:r>
              <a:rPr lang="nl-BE" dirty="0"/>
              <a:t> </a:t>
            </a:r>
            <a:r>
              <a:rPr lang="nl-BE" dirty="0" err="1"/>
              <a:t>use</a:t>
            </a:r>
            <a:r>
              <a:rPr lang="nl-BE" dirty="0"/>
              <a:t> of </a:t>
            </a:r>
            <a:r>
              <a:rPr lang="nl-BE" dirty="0" err="1"/>
              <a:t>their</a:t>
            </a:r>
            <a:r>
              <a:rPr lang="nl-BE" dirty="0"/>
              <a:t> online services </a:t>
            </a:r>
            <a:r>
              <a:rPr lang="nl-BE" dirty="0" err="1"/>
              <a:t>to</a:t>
            </a:r>
            <a:r>
              <a:rPr lang="nl-BE" dirty="0"/>
              <a:t> </a:t>
            </a:r>
            <a:r>
              <a:rPr lang="nl-BE" dirty="0" err="1"/>
              <a:t>citizens</a:t>
            </a:r>
            <a:r>
              <a:rPr lang="nl-BE" dirty="0"/>
              <a:t> </a:t>
            </a:r>
            <a:r>
              <a:rPr lang="nl-BE" dirty="0" err="1"/>
              <a:t>from</a:t>
            </a:r>
            <a:r>
              <a:rPr lang="nl-BE" dirty="0"/>
              <a:t> </a:t>
            </a:r>
            <a:r>
              <a:rPr lang="nl-BE" dirty="0" err="1"/>
              <a:t>other</a:t>
            </a:r>
            <a:r>
              <a:rPr lang="nl-BE" dirty="0"/>
              <a:t> EU Member </a:t>
            </a:r>
            <a:r>
              <a:rPr lang="nl-BE" dirty="0" err="1"/>
              <a:t>States</a:t>
            </a:r>
            <a:endParaRPr lang="nl-BE" dirty="0"/>
          </a:p>
          <a:p>
            <a:pPr marL="0" indent="0">
              <a:buNone/>
            </a:pPr>
            <a:endParaRPr lang="nl-BE" dirty="0"/>
          </a:p>
        </p:txBody>
      </p:sp>
      <p:sp>
        <p:nvSpPr>
          <p:cNvPr id="4" name="Tijdelijke aanduiding voor dianummer 3"/>
          <p:cNvSpPr>
            <a:spLocks noGrp="1"/>
          </p:cNvSpPr>
          <p:nvPr>
            <p:ph type="sldNum" sz="quarter" idx="12"/>
          </p:nvPr>
        </p:nvSpPr>
        <p:spPr>
          <a:xfrm>
            <a:off x="9448800" y="6492875"/>
            <a:ext cx="2743200" cy="365125"/>
          </a:xfrm>
        </p:spPr>
        <p:txBody>
          <a:bodyPr/>
          <a:lstStyle/>
          <a:p>
            <a:fld id="{C5F8D349-9146-4D22-BE5A-1EDB8D5E118D}" type="slidenum">
              <a:rPr lang="en-AU" smtClean="0"/>
              <a:t>4</a:t>
            </a:fld>
            <a:endParaRPr lang="en-AU" dirty="0"/>
          </a:p>
        </p:txBody>
      </p:sp>
    </p:spTree>
    <p:extLst>
      <p:ext uri="{BB962C8B-B14F-4D97-AF65-F5344CB8AC3E}">
        <p14:creationId xmlns:p14="http://schemas.microsoft.com/office/powerpoint/2010/main" val="829269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2017 </a:t>
            </a:r>
            <a:r>
              <a:rPr lang="en-US" dirty="0" err="1"/>
              <a:t>CEF</a:t>
            </a:r>
            <a:r>
              <a:rPr lang="en-US" dirty="0"/>
              <a:t> Telecom Call - </a:t>
            </a:r>
            <a:r>
              <a:rPr lang="en-US" dirty="0" err="1"/>
              <a:t>eIdentification</a:t>
            </a:r>
            <a:r>
              <a:rPr lang="en-US" dirty="0"/>
              <a:t> &amp; eSignature (CEF-TC-2017-1) </a:t>
            </a:r>
            <a:endParaRPr lang="nl-BE" dirty="0"/>
          </a:p>
        </p:txBody>
      </p:sp>
      <p:sp>
        <p:nvSpPr>
          <p:cNvPr id="3" name="Tijdelijke aanduiding voor inhoud 2"/>
          <p:cNvSpPr>
            <a:spLocks noGrp="1"/>
          </p:cNvSpPr>
          <p:nvPr>
            <p:ph idx="1"/>
          </p:nvPr>
        </p:nvSpPr>
        <p:spPr/>
        <p:txBody>
          <a:bodyPr/>
          <a:lstStyle/>
          <a:p>
            <a:pPr marL="0" indent="0">
              <a:buNone/>
            </a:pPr>
            <a:r>
              <a:rPr lang="en-US" dirty="0" smtClean="0"/>
              <a:t>“</a:t>
            </a:r>
            <a:r>
              <a:rPr lang="en-US" dirty="0" err="1" smtClean="0"/>
              <a:t>eIDAS</a:t>
            </a:r>
            <a:r>
              <a:rPr lang="en-US" dirty="0" smtClean="0"/>
              <a:t> </a:t>
            </a:r>
            <a:r>
              <a:rPr lang="en-US" dirty="0"/>
              <a:t>enabled Erasmus Student </a:t>
            </a:r>
            <a:r>
              <a:rPr lang="en-US" dirty="0" err="1"/>
              <a:t>eCard</a:t>
            </a:r>
            <a:r>
              <a:rPr lang="en-US" dirty="0"/>
              <a:t>: support the use of nationally issued eID for students' authentication across borders by promoting the uptake and use of the eID DSI amongst public and private sector entities. In addition, the objective is to support the integration of the eID </a:t>
            </a:r>
            <a:r>
              <a:rPr lang="en-US" dirty="0" err="1"/>
              <a:t>DSI</a:t>
            </a:r>
            <a:r>
              <a:rPr lang="en-US" dirty="0"/>
              <a:t> in existing e-service/system/online platforms in higher education sectors (e.g. such as universities) to facilitate the mobility of students in the European </a:t>
            </a:r>
            <a:r>
              <a:rPr lang="en-US" dirty="0" smtClean="0"/>
              <a:t>Union”</a:t>
            </a:r>
            <a:endParaRPr lang="nl-BE" dirty="0"/>
          </a:p>
        </p:txBody>
      </p:sp>
      <p:sp>
        <p:nvSpPr>
          <p:cNvPr id="4" name="Tijdelijke aanduiding voor dianummer 3"/>
          <p:cNvSpPr>
            <a:spLocks noGrp="1"/>
          </p:cNvSpPr>
          <p:nvPr>
            <p:ph type="sldNum" sz="quarter" idx="12"/>
          </p:nvPr>
        </p:nvSpPr>
        <p:spPr>
          <a:xfrm>
            <a:off x="9448800" y="6492875"/>
            <a:ext cx="2743200" cy="365125"/>
          </a:xfrm>
        </p:spPr>
        <p:txBody>
          <a:bodyPr/>
          <a:lstStyle/>
          <a:p>
            <a:fld id="{C5F8D349-9146-4D22-BE5A-1EDB8D5E118D}" type="slidenum">
              <a:rPr lang="en-AU" smtClean="0"/>
              <a:t>5</a:t>
            </a:fld>
            <a:endParaRPr lang="en-AU"/>
          </a:p>
        </p:txBody>
      </p:sp>
    </p:spTree>
    <p:extLst>
      <p:ext uri="{BB962C8B-B14F-4D97-AF65-F5344CB8AC3E}">
        <p14:creationId xmlns:p14="http://schemas.microsoft.com/office/powerpoint/2010/main" val="2848004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Student data: </a:t>
            </a:r>
            <a:r>
              <a:rPr lang="nl-BE" dirty="0" err="1" smtClean="0"/>
              <a:t>several</a:t>
            </a:r>
            <a:r>
              <a:rPr lang="nl-BE" dirty="0" smtClean="0"/>
              <a:t> kinds</a:t>
            </a:r>
            <a:endParaRPr lang="en-US" dirty="0"/>
          </a:p>
        </p:txBody>
      </p:sp>
      <p:sp>
        <p:nvSpPr>
          <p:cNvPr id="3" name="Tijdelijke aanduiding voor inhoud 2"/>
          <p:cNvSpPr>
            <a:spLocks noGrp="1"/>
          </p:cNvSpPr>
          <p:nvPr>
            <p:ph idx="1"/>
          </p:nvPr>
        </p:nvSpPr>
        <p:spPr>
          <a:xfrm>
            <a:off x="838200" y="1613536"/>
            <a:ext cx="10515600" cy="4351338"/>
          </a:xfrm>
        </p:spPr>
        <p:txBody>
          <a:bodyPr/>
          <a:lstStyle/>
          <a:p>
            <a:r>
              <a:rPr lang="nl-BE" dirty="0" smtClean="0"/>
              <a:t>Data </a:t>
            </a:r>
            <a:r>
              <a:rPr lang="nl-BE" dirty="0" err="1" smtClean="0"/>
              <a:t>used</a:t>
            </a:r>
            <a:r>
              <a:rPr lang="nl-BE" dirty="0" smtClean="0"/>
              <a:t> at </a:t>
            </a:r>
            <a:r>
              <a:rPr lang="nl-BE" dirty="0" err="1" smtClean="0"/>
              <a:t>the</a:t>
            </a:r>
            <a:r>
              <a:rPr lang="nl-BE" dirty="0" smtClean="0"/>
              <a:t> end of </a:t>
            </a:r>
            <a:r>
              <a:rPr lang="nl-BE" dirty="0" err="1" smtClean="0"/>
              <a:t>study</a:t>
            </a:r>
            <a:r>
              <a:rPr lang="nl-BE" dirty="0" smtClean="0"/>
              <a:t> </a:t>
            </a:r>
            <a:r>
              <a:rPr lang="nl-BE" dirty="0" err="1" smtClean="0"/>
              <a:t>cycle</a:t>
            </a:r>
            <a:r>
              <a:rPr lang="nl-BE" dirty="0" smtClean="0"/>
              <a:t>: </a:t>
            </a:r>
            <a:r>
              <a:rPr lang="nl-BE" dirty="0" err="1" smtClean="0"/>
              <a:t>credentials</a:t>
            </a:r>
            <a:r>
              <a:rPr lang="nl-BE" dirty="0" smtClean="0"/>
              <a:t> </a:t>
            </a:r>
            <a:r>
              <a:rPr lang="nl-BE" dirty="0" err="1" smtClean="0"/>
              <a:t>and</a:t>
            </a:r>
            <a:r>
              <a:rPr lang="nl-BE" dirty="0" smtClean="0"/>
              <a:t> </a:t>
            </a:r>
            <a:r>
              <a:rPr lang="nl-BE" dirty="0" err="1" smtClean="0"/>
              <a:t>diplomas</a:t>
            </a:r>
            <a:r>
              <a:rPr lang="nl-BE" dirty="0" smtClean="0"/>
              <a:t> </a:t>
            </a:r>
            <a:r>
              <a:rPr lang="nl-BE" dirty="0" err="1" smtClean="0"/>
              <a:t>for</a:t>
            </a:r>
            <a:r>
              <a:rPr lang="nl-BE" dirty="0" smtClean="0"/>
              <a:t> </a:t>
            </a:r>
            <a:r>
              <a:rPr lang="nl-BE" dirty="0" err="1" smtClean="0"/>
              <a:t>admission</a:t>
            </a:r>
            <a:r>
              <a:rPr lang="nl-BE" dirty="0" smtClean="0"/>
              <a:t>, </a:t>
            </a:r>
            <a:r>
              <a:rPr lang="nl-BE" dirty="0" err="1" smtClean="0"/>
              <a:t>recognition</a:t>
            </a:r>
            <a:r>
              <a:rPr lang="nl-BE" dirty="0" smtClean="0"/>
              <a:t> of </a:t>
            </a:r>
            <a:r>
              <a:rPr lang="nl-BE" dirty="0" err="1" smtClean="0"/>
              <a:t>qualifications</a:t>
            </a:r>
            <a:r>
              <a:rPr lang="nl-BE" dirty="0" smtClean="0"/>
              <a:t>, </a:t>
            </a:r>
            <a:r>
              <a:rPr lang="nl-BE" dirty="0" err="1" smtClean="0"/>
              <a:t>portfolios</a:t>
            </a:r>
            <a:endParaRPr lang="nl-BE" dirty="0" smtClean="0"/>
          </a:p>
          <a:p>
            <a:r>
              <a:rPr lang="nl-BE" dirty="0" smtClean="0"/>
              <a:t>Exchange </a:t>
            </a:r>
            <a:r>
              <a:rPr lang="nl-BE" dirty="0" err="1" smtClean="0"/>
              <a:t>and</a:t>
            </a:r>
            <a:r>
              <a:rPr lang="nl-BE" dirty="0" smtClean="0"/>
              <a:t> </a:t>
            </a:r>
            <a:r>
              <a:rPr lang="nl-BE" dirty="0" err="1" smtClean="0"/>
              <a:t>certification</a:t>
            </a:r>
            <a:r>
              <a:rPr lang="nl-BE" dirty="0" smtClean="0"/>
              <a:t> of </a:t>
            </a:r>
            <a:r>
              <a:rPr lang="nl-BE" dirty="0" err="1" smtClean="0"/>
              <a:t>achievement</a:t>
            </a:r>
            <a:r>
              <a:rPr lang="nl-BE" dirty="0" smtClean="0"/>
              <a:t> records</a:t>
            </a:r>
          </a:p>
          <a:p>
            <a:r>
              <a:rPr lang="nl-BE" dirty="0" smtClean="0"/>
              <a:t>Exchange of dat </a:t>
            </a:r>
            <a:r>
              <a:rPr lang="nl-BE" dirty="0" err="1" smtClean="0"/>
              <a:t>while</a:t>
            </a:r>
            <a:r>
              <a:rPr lang="nl-BE" dirty="0" smtClean="0"/>
              <a:t> </a:t>
            </a:r>
            <a:r>
              <a:rPr lang="nl-BE" dirty="0" err="1" smtClean="0"/>
              <a:t>studying</a:t>
            </a:r>
            <a:r>
              <a:rPr lang="nl-BE" dirty="0" smtClean="0"/>
              <a:t>: </a:t>
            </a:r>
          </a:p>
          <a:p>
            <a:pPr lvl="1"/>
            <a:r>
              <a:rPr lang="nl-BE" dirty="0" smtClean="0"/>
              <a:t>In Europe: ECTS </a:t>
            </a:r>
            <a:r>
              <a:rPr lang="nl-BE" dirty="0" err="1" smtClean="0"/>
              <a:t>see</a:t>
            </a:r>
            <a:r>
              <a:rPr lang="nl-BE" dirty="0"/>
              <a:t>: </a:t>
            </a:r>
            <a:r>
              <a:rPr lang="nl-BE" dirty="0">
                <a:hlinkClick r:id="rId2"/>
              </a:rPr>
              <a:t>http://</a:t>
            </a:r>
            <a:r>
              <a:rPr lang="nl-BE" dirty="0" smtClean="0">
                <a:hlinkClick r:id="rId2"/>
              </a:rPr>
              <a:t>ec.europa.eu/dgs/education_culture/repository/education/library/publications/2015/ects-users-guide_en.pdf</a:t>
            </a:r>
            <a:endParaRPr lang="nl-BE" dirty="0" smtClean="0"/>
          </a:p>
          <a:p>
            <a:pPr lvl="1"/>
            <a:r>
              <a:rPr lang="nl-NL" dirty="0" smtClean="0"/>
              <a:t>Erasmus+</a:t>
            </a:r>
            <a:endParaRPr lang="nl-BE" dirty="0"/>
          </a:p>
          <a:p>
            <a:r>
              <a:rPr lang="nl-BE" dirty="0" smtClean="0"/>
              <a:t>Student-</a:t>
            </a:r>
            <a:r>
              <a:rPr lang="nl-BE" dirty="0" err="1" smtClean="0"/>
              <a:t>initiated</a:t>
            </a:r>
            <a:r>
              <a:rPr lang="nl-BE" dirty="0" smtClean="0"/>
              <a:t> versus HEI-</a:t>
            </a:r>
            <a:r>
              <a:rPr lang="nl-BE" dirty="0" err="1" smtClean="0"/>
              <a:t>initiated</a:t>
            </a:r>
            <a:endParaRPr lang="nl-BE" dirty="0" smtClean="0"/>
          </a:p>
          <a:p>
            <a:pPr marL="0" indent="0">
              <a:buNone/>
            </a:pPr>
            <a:endParaRPr lang="en-US" dirty="0" smtClean="0"/>
          </a:p>
        </p:txBody>
      </p:sp>
      <p:sp>
        <p:nvSpPr>
          <p:cNvPr id="4" name="Tijdelijke aanduiding voor dianummer 3"/>
          <p:cNvSpPr>
            <a:spLocks noGrp="1"/>
          </p:cNvSpPr>
          <p:nvPr>
            <p:ph type="sldNum" sz="quarter" idx="12"/>
          </p:nvPr>
        </p:nvSpPr>
        <p:spPr>
          <a:xfrm>
            <a:off x="9448800" y="6492875"/>
            <a:ext cx="2743200" cy="365125"/>
          </a:xfrm>
        </p:spPr>
        <p:txBody>
          <a:bodyPr/>
          <a:lstStyle/>
          <a:p>
            <a:fld id="{C5F8D349-9146-4D22-BE5A-1EDB8D5E118D}" type="slidenum">
              <a:rPr lang="en-AU" smtClean="0"/>
              <a:t>6</a:t>
            </a:fld>
            <a:endParaRPr lang="en-AU"/>
          </a:p>
        </p:txBody>
      </p:sp>
    </p:spTree>
    <p:extLst>
      <p:ext uri="{BB962C8B-B14F-4D97-AF65-F5344CB8AC3E}">
        <p14:creationId xmlns:p14="http://schemas.microsoft.com/office/powerpoint/2010/main" val="248464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Additional</a:t>
            </a:r>
            <a:r>
              <a:rPr lang="nl-BE" dirty="0" smtClean="0"/>
              <a:t> student-</a:t>
            </a:r>
            <a:r>
              <a:rPr lang="nl-BE" dirty="0" err="1" smtClean="0"/>
              <a:t>related</a:t>
            </a:r>
            <a:r>
              <a:rPr lang="nl-BE" dirty="0" smtClean="0"/>
              <a:t> data</a:t>
            </a:r>
            <a:endParaRPr lang="en-US" dirty="0"/>
          </a:p>
        </p:txBody>
      </p:sp>
      <p:sp>
        <p:nvSpPr>
          <p:cNvPr id="3" name="Tijdelijke aanduiding voor inhoud 2"/>
          <p:cNvSpPr>
            <a:spLocks noGrp="1"/>
          </p:cNvSpPr>
          <p:nvPr>
            <p:ph idx="1"/>
          </p:nvPr>
        </p:nvSpPr>
        <p:spPr/>
        <p:txBody>
          <a:bodyPr/>
          <a:lstStyle/>
          <a:p>
            <a:r>
              <a:rPr lang="nl-BE" dirty="0" smtClean="0"/>
              <a:t>Course </a:t>
            </a:r>
            <a:r>
              <a:rPr lang="nl-BE" dirty="0" err="1" smtClean="0"/>
              <a:t>catalogue</a:t>
            </a:r>
            <a:r>
              <a:rPr lang="nl-BE" dirty="0" smtClean="0"/>
              <a:t> data</a:t>
            </a:r>
          </a:p>
          <a:p>
            <a:r>
              <a:rPr lang="nl-BE" dirty="0" err="1" smtClean="0"/>
              <a:t>Study</a:t>
            </a:r>
            <a:r>
              <a:rPr lang="nl-BE" dirty="0" smtClean="0"/>
              <a:t> fields (ISCED codes)</a:t>
            </a:r>
          </a:p>
          <a:p>
            <a:r>
              <a:rPr lang="nl-BE" dirty="0" smtClean="0"/>
              <a:t>Single </a:t>
            </a:r>
            <a:r>
              <a:rPr lang="nl-BE" dirty="0" err="1" smtClean="0"/>
              <a:t>institution</a:t>
            </a:r>
            <a:r>
              <a:rPr lang="nl-BE" dirty="0" smtClean="0"/>
              <a:t> list (in Europe </a:t>
            </a:r>
            <a:r>
              <a:rPr lang="nl-BE" dirty="0" err="1" smtClean="0"/>
              <a:t>those</a:t>
            </a:r>
            <a:r>
              <a:rPr lang="nl-BE" dirty="0" smtClean="0"/>
              <a:t> holding </a:t>
            </a:r>
            <a:r>
              <a:rPr lang="nl-BE" dirty="0" err="1" smtClean="0"/>
              <a:t>an</a:t>
            </a:r>
            <a:r>
              <a:rPr lang="nl-BE" dirty="0" smtClean="0"/>
              <a:t> ICHE </a:t>
            </a:r>
            <a:r>
              <a:rPr lang="nl-BE" dirty="0" err="1" smtClean="0"/>
              <a:t>number</a:t>
            </a:r>
            <a:r>
              <a:rPr lang="nl-BE" dirty="0" smtClean="0"/>
              <a:t>)</a:t>
            </a:r>
          </a:p>
          <a:p>
            <a:r>
              <a:rPr lang="nl-BE" dirty="0" smtClean="0"/>
              <a:t>Personal data: background, </a:t>
            </a:r>
            <a:r>
              <a:rPr lang="nl-BE" dirty="0" err="1" smtClean="0"/>
              <a:t>disability</a:t>
            </a:r>
            <a:r>
              <a:rPr lang="nl-BE" dirty="0" smtClean="0"/>
              <a:t>, </a:t>
            </a:r>
            <a:r>
              <a:rPr lang="nl-BE" dirty="0" err="1" smtClean="0"/>
              <a:t>finances</a:t>
            </a:r>
            <a:r>
              <a:rPr lang="nl-BE" dirty="0" smtClean="0"/>
              <a:t> </a:t>
            </a:r>
          </a:p>
          <a:p>
            <a:r>
              <a:rPr lang="nl-BE" dirty="0" err="1" smtClean="0"/>
              <a:t>Institutional</a:t>
            </a:r>
            <a:r>
              <a:rPr lang="nl-BE" dirty="0" smtClean="0"/>
              <a:t> data </a:t>
            </a:r>
            <a:endParaRPr lang="en-US" dirty="0"/>
          </a:p>
        </p:txBody>
      </p:sp>
      <p:sp>
        <p:nvSpPr>
          <p:cNvPr id="4" name="Tijdelijke aanduiding voor dianummer 3"/>
          <p:cNvSpPr>
            <a:spLocks noGrp="1"/>
          </p:cNvSpPr>
          <p:nvPr>
            <p:ph type="sldNum" sz="quarter" idx="12"/>
          </p:nvPr>
        </p:nvSpPr>
        <p:spPr>
          <a:xfrm>
            <a:off x="9448800" y="6492875"/>
            <a:ext cx="2743200" cy="365125"/>
          </a:xfrm>
        </p:spPr>
        <p:txBody>
          <a:bodyPr/>
          <a:lstStyle/>
          <a:p>
            <a:fld id="{C5F8D349-9146-4D22-BE5A-1EDB8D5E118D}" type="slidenum">
              <a:rPr lang="en-AU" smtClean="0"/>
              <a:t>7</a:t>
            </a:fld>
            <a:endParaRPr lang="en-AU"/>
          </a:p>
        </p:txBody>
      </p:sp>
    </p:spTree>
    <p:extLst>
      <p:ext uri="{BB962C8B-B14F-4D97-AF65-F5344CB8AC3E}">
        <p14:creationId xmlns:p14="http://schemas.microsoft.com/office/powerpoint/2010/main" val="2244762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325563"/>
          </a:xfrm>
        </p:spPr>
        <p:txBody>
          <a:bodyPr/>
          <a:lstStyle/>
          <a:p>
            <a:r>
              <a:rPr lang="en-US" dirty="0" smtClean="0"/>
              <a:t>Erasmus without paper</a:t>
            </a:r>
            <a:endParaRPr lang="en-US" dirty="0"/>
          </a:p>
        </p:txBody>
      </p:sp>
      <p:sp>
        <p:nvSpPr>
          <p:cNvPr id="3" name="Tijdelijke aanduiding voor inhoud 2"/>
          <p:cNvSpPr>
            <a:spLocks noGrp="1"/>
          </p:cNvSpPr>
          <p:nvPr>
            <p:ph idx="1"/>
          </p:nvPr>
        </p:nvSpPr>
        <p:spPr>
          <a:xfrm>
            <a:off x="838200" y="1435050"/>
            <a:ext cx="10515600" cy="4351338"/>
          </a:xfrm>
        </p:spPr>
        <p:txBody>
          <a:bodyPr/>
          <a:lstStyle/>
          <a:p>
            <a:r>
              <a:rPr lang="en-US" dirty="0" smtClean="0"/>
              <a:t>Integrated international communication network for HEIs and other service providers</a:t>
            </a:r>
          </a:p>
          <a:p>
            <a:r>
              <a:rPr lang="en-US" dirty="0" smtClean="0"/>
              <a:t>Machine-readable data</a:t>
            </a:r>
          </a:p>
          <a:p>
            <a:r>
              <a:rPr lang="en-US" dirty="0" smtClean="0"/>
              <a:t>Connecting modules to SIS or Mobility systems</a:t>
            </a:r>
          </a:p>
          <a:p>
            <a:r>
              <a:rPr lang="en-US" dirty="0" smtClean="0"/>
              <a:t>Mostly public or semi-public providers</a:t>
            </a:r>
          </a:p>
          <a:p>
            <a:r>
              <a:rPr lang="en-US" dirty="0" smtClean="0"/>
              <a:t>Federation of trusted users</a:t>
            </a:r>
          </a:p>
          <a:p>
            <a:r>
              <a:rPr lang="en-US" dirty="0" smtClean="0"/>
              <a:t>Common data models</a:t>
            </a:r>
          </a:p>
          <a:p>
            <a:r>
              <a:rPr lang="nl-BE" dirty="0" err="1" smtClean="0"/>
              <a:t>Not</a:t>
            </a:r>
            <a:r>
              <a:rPr lang="nl-BE" dirty="0" smtClean="0"/>
              <a:t> </a:t>
            </a:r>
            <a:r>
              <a:rPr lang="nl-BE" dirty="0" err="1" smtClean="0"/>
              <a:t>limited</a:t>
            </a:r>
            <a:r>
              <a:rPr lang="nl-BE" dirty="0" smtClean="0"/>
              <a:t> </a:t>
            </a:r>
            <a:r>
              <a:rPr lang="nl-BE" dirty="0" err="1" smtClean="0"/>
              <a:t>to</a:t>
            </a:r>
            <a:r>
              <a:rPr lang="nl-BE" dirty="0" smtClean="0"/>
              <a:t> Erasmus+</a:t>
            </a:r>
            <a:endParaRPr lang="en-US" dirty="0" smtClean="0"/>
          </a:p>
          <a:p>
            <a:pPr marL="0" indent="0">
              <a:buNone/>
            </a:pPr>
            <a:endParaRPr lang="en-US"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4701" y="0"/>
            <a:ext cx="3987299" cy="1594537"/>
          </a:xfrm>
          <a:prstGeom prst="rect">
            <a:avLst/>
          </a:prstGeom>
        </p:spPr>
      </p:pic>
      <p:sp>
        <p:nvSpPr>
          <p:cNvPr id="5" name="Tijdelijke aanduiding voor dianummer 4"/>
          <p:cNvSpPr>
            <a:spLocks noGrp="1"/>
          </p:cNvSpPr>
          <p:nvPr>
            <p:ph type="sldNum" sz="quarter" idx="12"/>
          </p:nvPr>
        </p:nvSpPr>
        <p:spPr>
          <a:xfrm>
            <a:off x="9448800" y="6492875"/>
            <a:ext cx="2743200" cy="365125"/>
          </a:xfrm>
        </p:spPr>
        <p:txBody>
          <a:bodyPr/>
          <a:lstStyle/>
          <a:p>
            <a:fld id="{C5F8D349-9146-4D22-BE5A-1EDB8D5E118D}" type="slidenum">
              <a:rPr lang="en-AU" smtClean="0"/>
              <a:t>8</a:t>
            </a:fld>
            <a:endParaRPr lang="en-AU"/>
          </a:p>
        </p:txBody>
      </p:sp>
    </p:spTree>
    <p:extLst>
      <p:ext uri="{BB962C8B-B14F-4D97-AF65-F5344CB8AC3E}">
        <p14:creationId xmlns:p14="http://schemas.microsoft.com/office/powerpoint/2010/main" val="1907253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5"/>
          <p:cNvGraphicFramePr>
            <a:graphicFrameLocks noGrp="1"/>
          </p:cNvGraphicFramePr>
          <p:nvPr>
            <p:ph idx="1"/>
            <p:extLst>
              <p:ext uri="{D42A27DB-BD31-4B8C-83A1-F6EECF244321}">
                <p14:modId xmlns:p14="http://schemas.microsoft.com/office/powerpoint/2010/main" val="3269488664"/>
              </p:ext>
            </p:extLst>
          </p:nvPr>
        </p:nvGraphicFramePr>
        <p:xfrm>
          <a:off x="155713" y="0"/>
          <a:ext cx="12036287"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jdelijke aanduiding voor dianummer 1"/>
          <p:cNvSpPr>
            <a:spLocks noGrp="1"/>
          </p:cNvSpPr>
          <p:nvPr>
            <p:ph type="sldNum" sz="quarter" idx="12"/>
          </p:nvPr>
        </p:nvSpPr>
        <p:spPr>
          <a:xfrm>
            <a:off x="9448800" y="6492875"/>
            <a:ext cx="2743200" cy="365125"/>
          </a:xfrm>
        </p:spPr>
        <p:txBody>
          <a:bodyPr/>
          <a:lstStyle/>
          <a:p>
            <a:fld id="{C5F8D349-9146-4D22-BE5A-1EDB8D5E118D}" type="slidenum">
              <a:rPr lang="en-AU" smtClean="0"/>
              <a:t>9</a:t>
            </a:fld>
            <a:endParaRPr lang="en-AU" dirty="0"/>
          </a:p>
        </p:txBody>
      </p:sp>
    </p:spTree>
    <p:extLst>
      <p:ext uri="{BB962C8B-B14F-4D97-AF65-F5344CB8AC3E}">
        <p14:creationId xmlns:p14="http://schemas.microsoft.com/office/powerpoint/2010/main" val="1111203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TotalTime>
  <Words>1536</Words>
  <Application>Microsoft Office PowerPoint</Application>
  <PresentationFormat>Widescreen</PresentationFormat>
  <Paragraphs>403</Paragraphs>
  <Slides>32</Slides>
  <Notes>3</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32</vt:i4>
      </vt:variant>
    </vt:vector>
  </HeadingPairs>
  <TitlesOfParts>
    <vt:vector size="43" baseType="lpstr">
      <vt:lpstr>ＭＳ Ｐゴシック</vt:lpstr>
      <vt:lpstr>Arial</vt:lpstr>
      <vt:lpstr>Calibri</vt:lpstr>
      <vt:lpstr>Calibri Light</vt:lpstr>
      <vt:lpstr>Comic Sans MS</vt:lpstr>
      <vt:lpstr>MV Boli</vt:lpstr>
      <vt:lpstr>Times New Roman</vt:lpstr>
      <vt:lpstr>1_Custom Design</vt:lpstr>
      <vt:lpstr>2_Custom Design</vt:lpstr>
      <vt:lpstr>Custom Design</vt:lpstr>
      <vt:lpstr>Acrobat Document</vt:lpstr>
      <vt:lpstr>Student Data Portability in Europe: Recent Trends</vt:lpstr>
      <vt:lpstr>Student data portability factors</vt:lpstr>
      <vt:lpstr>Recent initiatives in Europe</vt:lpstr>
      <vt:lpstr>Connecting Europe Facility (CEF)</vt:lpstr>
      <vt:lpstr>2017 CEF Telecom Call - eIdentification &amp; eSignature (CEF-TC-2017-1) </vt:lpstr>
      <vt:lpstr>Student data: several kinds</vt:lpstr>
      <vt:lpstr>Additional student-related data</vt:lpstr>
      <vt:lpstr>Erasmus without paper</vt:lpstr>
      <vt:lpstr>PowerPoint Presentation</vt:lpstr>
      <vt:lpstr>What is to be exchanged?</vt:lpstr>
      <vt:lpstr>APIs: application programming interface </vt:lpstr>
      <vt:lpstr>APIs: what is available? </vt:lpstr>
      <vt:lpstr>API specifications: details</vt:lpstr>
      <vt:lpstr>The future of EWP?</vt:lpstr>
      <vt:lpstr>EMREX </vt:lpstr>
      <vt:lpstr>EMREX flowchart</vt:lpstr>
      <vt:lpstr>The future of EMREX</vt:lpstr>
      <vt:lpstr>Online Learning Agreement    </vt:lpstr>
      <vt:lpstr>The future of OLA</vt:lpstr>
      <vt:lpstr>The European Student Card </vt:lpstr>
      <vt:lpstr>Erasmus+ App</vt:lpstr>
      <vt:lpstr>Specifications of Erasmus+ App</vt:lpstr>
      <vt:lpstr>Egracons grade conversion system</vt:lpstr>
      <vt:lpstr>Use of distribution tables</vt:lpstr>
      <vt:lpstr>Making a query on grade database</vt:lpstr>
      <vt:lpstr>PowerPoint Presentation</vt:lpstr>
      <vt:lpstr>Future of Egracons</vt:lpstr>
      <vt:lpstr>Remaining data portability issues</vt:lpstr>
      <vt:lpstr>Conclusions</vt:lpstr>
      <vt:lpstr>Websites</vt:lpstr>
      <vt:lpstr>PowerPoint Presentation</vt:lpstr>
      <vt:lpstr>PowerPoint Presentation</vt:lpstr>
    </vt:vector>
  </TitlesOfParts>
  <Company>The University of Melbourne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Craven/ VMeus</dc:creator>
  <cp:lastModifiedBy>ESN Director</cp:lastModifiedBy>
  <cp:revision>66</cp:revision>
  <dcterms:created xsi:type="dcterms:W3CDTF">2017-02-28T00:00:59Z</dcterms:created>
  <dcterms:modified xsi:type="dcterms:W3CDTF">2017-05-02T10:04:46Z</dcterms:modified>
</cp:coreProperties>
</file>