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8" r:id="rId3"/>
  </p:sldMasterIdLst>
  <p:sldIdLst>
    <p:sldId id="262" r:id="rId4"/>
    <p:sldId id="276" r:id="rId5"/>
    <p:sldId id="270" r:id="rId6"/>
    <p:sldId id="279" r:id="rId7"/>
    <p:sldId id="277" r:id="rId8"/>
    <p:sldId id="281" r:id="rId9"/>
    <p:sldId id="280" r:id="rId10"/>
    <p:sldId id="283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3300"/>
    <a:srgbClr val="FF0000"/>
    <a:srgbClr val="66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27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31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5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74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18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2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39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87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16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5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88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8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48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771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39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9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89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59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01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311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227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54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3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87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95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688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3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17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34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7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53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09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83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19136"/>
          <a:stretch/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DFCC-9377-46A0-B9AF-9E7428B057C5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D349-9146-4D22-BE5A-1EDB8D5E11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7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CCCA3-D0E8-4A7B-808A-E17E2EFD0DDF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7B99-58B0-4851-A4BF-9F76CBBA46E6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7217"/>
          <a:stretch/>
        </p:blipFill>
        <p:spPr>
          <a:xfrm>
            <a:off x="-38100" y="0"/>
            <a:ext cx="12496800" cy="6858000"/>
          </a:xfrm>
          <a:prstGeom prst="rect">
            <a:avLst/>
          </a:prstGeom>
        </p:spPr>
      </p:pic>
      <p:pic>
        <p:nvPicPr>
          <p:cNvPr id="8" name="Picture 2" descr="https://www.eiseverywhere.com/file_uploads/c56288e8e3b04900b1f93d68eed1b9dd_GD-Logo-pn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39" y="5756223"/>
            <a:ext cx="2321973" cy="8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6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9753-BA76-4BC0-ACF1-F74D1A0CA1AD}" type="datetimeFigureOut">
              <a:rPr lang="en-AU" smtClean="0"/>
              <a:pPr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0EC6-3DBD-4743-9237-D766159D2F56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0764" r="7172" b="10769"/>
          <a:stretch/>
        </p:blipFill>
        <p:spPr>
          <a:xfrm>
            <a:off x="-542776" y="0"/>
            <a:ext cx="1327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rasmuswithoutpaper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erasmus-without-paper/" TargetMode="External"/><Relationship Id="rId4" Type="http://schemas.openxmlformats.org/officeDocument/2006/relationships/hyperlink" Target="http://developers.erasmuswithoutpaper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osadm.demo.usos.edu.pl/usosad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usosweb.demo.usos.edu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13002"/>
            <a:ext cx="10515600" cy="16486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EMREX and EWP compared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0735"/>
            <a:ext cx="10515600" cy="15389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Erasmus </a:t>
            </a:r>
            <a:r>
              <a:rPr lang="pl-PL" dirty="0" err="1" smtClean="0">
                <a:solidFill>
                  <a:schemeClr val="bg1"/>
                </a:solidFill>
              </a:rPr>
              <a:t>Without</a:t>
            </a:r>
            <a:r>
              <a:rPr lang="pl-PL" dirty="0" smtClean="0">
                <a:solidFill>
                  <a:schemeClr val="bg1"/>
                </a:solidFill>
              </a:rPr>
              <a:t> Paper </a:t>
            </a:r>
            <a:r>
              <a:rPr lang="en-AU" dirty="0" smtClean="0">
                <a:solidFill>
                  <a:schemeClr val="bg1"/>
                </a:solidFill>
              </a:rPr>
              <a:t>– </a:t>
            </a:r>
            <a:r>
              <a:rPr lang="pl-PL" dirty="0" err="1" smtClean="0">
                <a:solidFill>
                  <a:schemeClr val="bg1"/>
                </a:solidFill>
              </a:rPr>
              <a:t>offering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digital</a:t>
            </a:r>
            <a:r>
              <a:rPr lang="pl-PL" dirty="0" smtClean="0">
                <a:solidFill>
                  <a:schemeClr val="bg1"/>
                </a:solidFill>
              </a:rPr>
              <a:t> services </a:t>
            </a:r>
            <a:r>
              <a:rPr lang="pl-PL" dirty="0" err="1" smtClean="0">
                <a:solidFill>
                  <a:schemeClr val="bg1"/>
                </a:solidFill>
              </a:rPr>
              <a:t>in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higher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education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area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Janina Mincer-Daszkiewicz, University of Warsaw, Poland</a:t>
            </a:r>
          </a:p>
        </p:txBody>
      </p:sp>
      <p:pic>
        <p:nvPicPr>
          <p:cNvPr id="1026" name="Picture 2" descr="https://www.eiseverywhere.com/file_uploads/c56288e8e3b04900b1f93d68eed1b9dd_GD-Logo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39" y="5756223"/>
            <a:ext cx="2321973" cy="8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8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88" y="149000"/>
            <a:ext cx="10515600" cy="1325563"/>
          </a:xfrm>
        </p:spPr>
        <p:txBody>
          <a:bodyPr/>
          <a:lstStyle/>
          <a:p>
            <a:r>
              <a:rPr lang="en-AU" dirty="0" smtClean="0"/>
              <a:t>The EWP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25" y="1642751"/>
            <a:ext cx="5662343" cy="1981604"/>
          </a:xfrm>
        </p:spPr>
        <p:txBody>
          <a:bodyPr/>
          <a:lstStyle/>
          <a:p>
            <a:r>
              <a:rPr lang="pl-PL" dirty="0" smtClean="0"/>
              <a:t>Erasmus </a:t>
            </a:r>
            <a:r>
              <a:rPr lang="pl-PL" dirty="0" err="1" smtClean="0"/>
              <a:t>Without</a:t>
            </a:r>
            <a:r>
              <a:rPr lang="pl-PL" dirty="0" smtClean="0"/>
              <a:t> Paper</a:t>
            </a:r>
            <a:endParaRPr lang="en-AU" dirty="0"/>
          </a:p>
          <a:p>
            <a:r>
              <a:rPr lang="en-AU" dirty="0" smtClean="0"/>
              <a:t>Partly funded by Erasmus+</a:t>
            </a:r>
          </a:p>
          <a:p>
            <a:r>
              <a:rPr lang="en-AU" dirty="0" smtClean="0"/>
              <a:t>Visit us at </a:t>
            </a:r>
            <a:r>
              <a:rPr lang="en-AU" dirty="0" smtClean="0">
                <a:hlinkClick r:id="rId2"/>
              </a:rPr>
              <a:t>erasmuswithoutpaper.eu</a:t>
            </a:r>
            <a:endParaRPr lang="en-AU" dirty="0"/>
          </a:p>
        </p:txBody>
      </p:sp>
      <p:pic>
        <p:nvPicPr>
          <p:cNvPr id="1026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2041" y="221950"/>
            <a:ext cx="1731770" cy="6924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088" y="1992922"/>
            <a:ext cx="4654956" cy="3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38" y="3622982"/>
            <a:ext cx="5454848" cy="17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23" y="256939"/>
            <a:ext cx="959139" cy="6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/>
          <p:cNvSpPr txBox="1"/>
          <p:nvPr/>
        </p:nvSpPr>
        <p:spPr>
          <a:xfrm>
            <a:off x="11072864" y="900173"/>
            <a:ext cx="7970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/>
              <a:t>ERASMUS+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130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942"/>
            <a:ext cx="10515600" cy="1325563"/>
          </a:xfrm>
        </p:spPr>
        <p:txBody>
          <a:bodyPr/>
          <a:lstStyle/>
          <a:p>
            <a:r>
              <a:rPr lang="en-AU" dirty="0" smtClean="0"/>
              <a:t>The 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388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2" descr="G:\2-EWP-Project\2017-04-23-GDN\diagram-ste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215" y="24338"/>
            <a:ext cx="5324475" cy="5438775"/>
          </a:xfrm>
          <a:prstGeom prst="rect">
            <a:avLst/>
          </a:prstGeom>
          <a:noFill/>
        </p:spPr>
      </p:pic>
      <p:pic>
        <p:nvPicPr>
          <p:cNvPr id="8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3172" y="1351"/>
            <a:ext cx="2277678" cy="91072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9330" y="1481119"/>
            <a:ext cx="6790113" cy="165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Requirements</a:t>
            </a:r>
            <a:r>
              <a:rPr lang="pl-PL" sz="2800" dirty="0" smtClean="0"/>
              <a:t> </a:t>
            </a:r>
            <a:r>
              <a:rPr lang="pl-PL" sz="2800" dirty="0" err="1" smtClean="0"/>
              <a:t>gathered</a:t>
            </a:r>
            <a:r>
              <a:rPr lang="pl-PL" sz="2800" dirty="0" smtClean="0"/>
              <a:t> via a </a:t>
            </a:r>
            <a:r>
              <a:rPr lang="pl-PL" sz="2800" dirty="0" err="1" smtClean="0"/>
              <a:t>large</a:t>
            </a:r>
            <a:r>
              <a:rPr lang="pl-PL" sz="2800" dirty="0" smtClean="0"/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l-PL" sz="2800" dirty="0" smtClean="0"/>
              <a:t>   </a:t>
            </a:r>
            <a:r>
              <a:rPr lang="pl-PL" sz="2800" dirty="0" err="1" smtClean="0"/>
              <a:t>questionnaire</a:t>
            </a:r>
            <a:r>
              <a:rPr lang="pl-PL" sz="2800" dirty="0" smtClean="0"/>
              <a:t> – 1050 </a:t>
            </a:r>
            <a:r>
              <a:rPr lang="pl-PL" sz="2800" dirty="0" err="1" smtClean="0"/>
              <a:t>replies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31 </a:t>
            </a:r>
            <a:r>
              <a:rPr lang="pl-PL" sz="2800" dirty="0" err="1" smtClean="0"/>
              <a:t>countries</a:t>
            </a:r>
            <a:endParaRPr lang="pl-PL" sz="2800" dirty="0" smtClean="0"/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pl-PL" sz="3000" dirty="0" smtClean="0">
              <a:latin typeface="+mj-lt"/>
              <a:ea typeface="+mj-ea"/>
              <a:cs typeface="+mj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 </a:t>
            </a:r>
            <a:r>
              <a:rPr kumimoji="0" lang="pl-PL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developers.erasmuswithoutpaper.eu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sz="3000" dirty="0" smtClean="0">
                <a:latin typeface="+mj-lt"/>
                <a:ea typeface="+mj-ea"/>
                <a:cs typeface="+mj-cs"/>
                <a:hlinkClick r:id="rId5"/>
              </a:rPr>
              <a:t> </a:t>
            </a:r>
            <a:r>
              <a:rPr lang="en-AU" sz="3000" dirty="0" smtClean="0">
                <a:latin typeface="+mj-lt"/>
                <a:ea typeface="+mj-ea"/>
                <a:cs typeface="+mj-cs"/>
                <a:hlinkClick r:id="rId5"/>
              </a:rPr>
              <a:t>github.com/</a:t>
            </a:r>
            <a:r>
              <a:rPr lang="en-AU" sz="3000" dirty="0" err="1" smtClean="0">
                <a:latin typeface="+mj-lt"/>
                <a:ea typeface="+mj-ea"/>
                <a:cs typeface="+mj-cs"/>
                <a:hlinkClick r:id="rId5"/>
              </a:rPr>
              <a:t>erasmus</a:t>
            </a:r>
            <a:r>
              <a:rPr lang="en-AU" sz="3000" dirty="0" smtClean="0">
                <a:latin typeface="+mj-lt"/>
                <a:ea typeface="+mj-ea"/>
                <a:cs typeface="+mj-cs"/>
                <a:hlinkClick r:id="rId5"/>
              </a:rPr>
              <a:t>-without-paper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0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364"/>
            <a:ext cx="10515600" cy="1325563"/>
          </a:xfrm>
        </p:spPr>
        <p:txBody>
          <a:bodyPr/>
          <a:lstStyle/>
          <a:p>
            <a:r>
              <a:rPr lang="pl-PL" dirty="0" smtClean="0"/>
              <a:t>State of </a:t>
            </a:r>
            <a:r>
              <a:rPr lang="pl-PL" dirty="0" err="1" smtClean="0"/>
              <a:t>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066"/>
            <a:ext cx="10515600" cy="36338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cases and recommendations for developers</a:t>
            </a:r>
          </a:p>
          <a:p>
            <a:r>
              <a:rPr lang="en-US" dirty="0" smtClean="0"/>
              <a:t>Design of architecture, security, data flow</a:t>
            </a:r>
          </a:p>
          <a:p>
            <a:r>
              <a:rPr lang="en-US" dirty="0" smtClean="0"/>
              <a:t>API specifications</a:t>
            </a:r>
          </a:p>
          <a:p>
            <a:r>
              <a:rPr lang="en-US" dirty="0" smtClean="0"/>
              <a:t>Data model</a:t>
            </a:r>
            <a:endParaRPr lang="pl-PL" dirty="0" smtClean="0"/>
          </a:p>
          <a:p>
            <a:r>
              <a:rPr lang="pl-PL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formats (data types for API parameters)</a:t>
            </a:r>
          </a:p>
          <a:p>
            <a:r>
              <a:rPr lang="en-US" dirty="0" smtClean="0"/>
              <a:t>Registry </a:t>
            </a:r>
            <a:r>
              <a:rPr lang="pl-PL" dirty="0" err="1" smtClean="0"/>
              <a:t>up</a:t>
            </a:r>
            <a:r>
              <a:rPr lang="pl-PL" dirty="0" smtClean="0"/>
              <a:t> and </a:t>
            </a:r>
            <a:r>
              <a:rPr lang="pl-PL" dirty="0" err="1" smtClean="0"/>
              <a:t>running</a:t>
            </a:r>
            <a:endParaRPr lang="en-US" dirty="0" smtClean="0"/>
          </a:p>
          <a:p>
            <a:r>
              <a:rPr lang="en-US" dirty="0" smtClean="0"/>
              <a:t>APIs being </a:t>
            </a:r>
            <a:r>
              <a:rPr lang="en-US" dirty="0" err="1" smtClean="0"/>
              <a:t>suc</a:t>
            </a:r>
            <a:r>
              <a:rPr lang="pl-PL" dirty="0" smtClean="0"/>
              <a:t>c</a:t>
            </a:r>
            <a:r>
              <a:rPr lang="en-US" dirty="0" err="1" smtClean="0"/>
              <a:t>esfully</a:t>
            </a:r>
            <a:r>
              <a:rPr lang="en-US" dirty="0" smtClean="0"/>
              <a:t> implemented by the partners</a:t>
            </a:r>
            <a:endParaRPr lang="pl-PL" dirty="0" smtClean="0"/>
          </a:p>
          <a:p>
            <a:r>
              <a:rPr lang="pl-PL" dirty="0" err="1" smtClean="0"/>
              <a:t>Testbed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and </a:t>
            </a:r>
            <a:r>
              <a:rPr lang="pl-PL" dirty="0" err="1" smtClean="0"/>
              <a:t>running</a:t>
            </a:r>
            <a:endParaRPr lang="en-AU" dirty="0"/>
          </a:p>
        </p:txBody>
      </p:sp>
      <p:pic>
        <p:nvPicPr>
          <p:cNvPr id="5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172" y="1351"/>
            <a:ext cx="2277678" cy="910729"/>
          </a:xfrm>
          <a:prstGeom prst="rect">
            <a:avLst/>
          </a:prstGeom>
          <a:noFill/>
        </p:spPr>
      </p:pic>
      <p:pic>
        <p:nvPicPr>
          <p:cNvPr id="3074" name="Picture 2" descr="G:\2-EWP-Project\2017-04-23-GDN\works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0946" y="1599867"/>
            <a:ext cx="3561317" cy="267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0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irmv\Downloads\COLOURBOX19936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3" y="544194"/>
            <a:ext cx="9959545" cy="47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178" y="2897066"/>
            <a:ext cx="10515600" cy="2562440"/>
          </a:xfrm>
        </p:spPr>
        <p:txBody>
          <a:bodyPr/>
          <a:lstStyle/>
          <a:p>
            <a:r>
              <a:rPr lang="en-AU" dirty="0" smtClean="0">
                <a:hlinkClick r:id="rId3"/>
              </a:rPr>
              <a:t>link to demo</a:t>
            </a:r>
            <a:r>
              <a:rPr lang="pl-PL" dirty="0" smtClean="0">
                <a:hlinkClick r:id="rId3"/>
              </a:rPr>
              <a:t> </a:t>
            </a:r>
            <a:r>
              <a:rPr lang="pl-PL" dirty="0" err="1" smtClean="0">
                <a:hlinkClick r:id="rId3"/>
              </a:rPr>
              <a:t>USOSadm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link to demo USOSweb</a:t>
            </a:r>
            <a:endParaRPr lang="en-AU" dirty="0"/>
          </a:p>
        </p:txBody>
      </p:sp>
      <p:pic>
        <p:nvPicPr>
          <p:cNvPr id="7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877" y="7815"/>
            <a:ext cx="2277678" cy="910729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9171291" y="5229109"/>
            <a:ext cx="177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</a:t>
            </a:r>
            <a:r>
              <a:rPr lang="nb-NO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Colourbox.no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3136" y="131199"/>
            <a:ext cx="10515600" cy="1325563"/>
          </a:xfrm>
        </p:spPr>
        <p:txBody>
          <a:bodyPr/>
          <a:lstStyle/>
          <a:p>
            <a:r>
              <a:rPr lang="pl-PL" dirty="0" smtClean="0"/>
              <a:t>EWP 2.0 (2018-2019?)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1230" y="1421571"/>
            <a:ext cx="10462437" cy="4351338"/>
          </a:xfrm>
        </p:spPr>
        <p:txBody>
          <a:bodyPr/>
          <a:lstStyle/>
          <a:p>
            <a:r>
              <a:rPr lang="pl-PL" dirty="0" smtClean="0"/>
              <a:t>14 </a:t>
            </a:r>
            <a:r>
              <a:rPr lang="pl-PL" dirty="0" err="1" smtClean="0"/>
              <a:t>full</a:t>
            </a:r>
            <a:r>
              <a:rPr lang="pl-PL" dirty="0" smtClean="0"/>
              <a:t> partners and 13 </a:t>
            </a:r>
            <a:r>
              <a:rPr lang="pl-PL" dirty="0" err="1" smtClean="0"/>
              <a:t>associate</a:t>
            </a:r>
            <a:r>
              <a:rPr lang="pl-PL" dirty="0" smtClean="0"/>
              <a:t> partners.</a:t>
            </a:r>
          </a:p>
          <a:p>
            <a:r>
              <a:rPr lang="pl-PL" dirty="0" err="1" smtClean="0"/>
              <a:t>Turning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proof of </a:t>
            </a:r>
            <a:r>
              <a:rPr lang="pl-PL" dirty="0" err="1" smtClean="0"/>
              <a:t>concept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a </a:t>
            </a:r>
            <a:r>
              <a:rPr lang="pl-PL" dirty="0" err="1" smtClean="0"/>
              <a:t>product</a:t>
            </a:r>
            <a:r>
              <a:rPr lang="pl-PL" dirty="0" smtClean="0"/>
              <a:t> to be </a:t>
            </a:r>
            <a:r>
              <a:rPr lang="pl-PL" dirty="0" err="1" smtClean="0"/>
              <a:t>launched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end</a:t>
            </a:r>
            <a:r>
              <a:rPr lang="pl-PL" dirty="0" smtClean="0"/>
              <a:t> of 2018.</a:t>
            </a:r>
          </a:p>
          <a:p>
            <a:r>
              <a:rPr lang="pl-PL" dirty="0" err="1" smtClean="0"/>
              <a:t>Tuning</a:t>
            </a:r>
            <a:r>
              <a:rPr lang="pl-PL" dirty="0" smtClean="0"/>
              <a:t> and </a:t>
            </a:r>
            <a:r>
              <a:rPr lang="pl-PL" dirty="0" err="1" smtClean="0"/>
              <a:t>improving</a:t>
            </a:r>
            <a:r>
              <a:rPr lang="pl-PL" dirty="0" smtClean="0"/>
              <a:t> </a:t>
            </a:r>
            <a:r>
              <a:rPr lang="pl-PL" dirty="0" err="1" smtClean="0"/>
              <a:t>functionality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grade</a:t>
            </a:r>
            <a:r>
              <a:rPr lang="pl-PL" dirty="0" smtClean="0"/>
              <a:t> </a:t>
            </a:r>
            <a:r>
              <a:rPr lang="pl-PL" dirty="0" err="1" smtClean="0"/>
              <a:t>conversion</a:t>
            </a:r>
            <a:r>
              <a:rPr lang="pl-PL" dirty="0" smtClean="0"/>
              <a:t>, </a:t>
            </a:r>
            <a:r>
              <a:rPr lang="pl-PL" dirty="0" err="1" smtClean="0"/>
              <a:t>integrating</a:t>
            </a:r>
            <a:r>
              <a:rPr lang="pl-PL" dirty="0" smtClean="0"/>
              <a:t> </a:t>
            </a:r>
            <a:r>
              <a:rPr lang="pl-PL" dirty="0" err="1" smtClean="0"/>
              <a:t>APIs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processes</a:t>
            </a:r>
            <a:r>
              <a:rPr lang="pl-PL" dirty="0" smtClean="0"/>
              <a:t>).</a:t>
            </a:r>
          </a:p>
          <a:p>
            <a:r>
              <a:rPr lang="pl-PL" dirty="0" smtClean="0"/>
              <a:t>Development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Competence</a:t>
            </a:r>
            <a:r>
              <a:rPr lang="pl-PL" dirty="0" smtClean="0"/>
              <a:t> Centre.</a:t>
            </a:r>
          </a:p>
          <a:p>
            <a:r>
              <a:rPr lang="pl-PL" dirty="0" err="1" smtClean="0"/>
              <a:t>Creation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EWP Hub.</a:t>
            </a:r>
          </a:p>
          <a:p>
            <a:r>
              <a:rPr lang="pl-PL" dirty="0" err="1" smtClean="0"/>
              <a:t>Integration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(OLA, ESC, EMREX).</a:t>
            </a:r>
            <a:endParaRPr lang="nb-NO" dirty="0"/>
          </a:p>
          <a:p>
            <a:endParaRPr lang="en-US" dirty="0"/>
          </a:p>
        </p:txBody>
      </p:sp>
      <p:pic>
        <p:nvPicPr>
          <p:cNvPr id="6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354" y="1351"/>
            <a:ext cx="2277678" cy="910729"/>
          </a:xfrm>
          <a:prstGeom prst="rect">
            <a:avLst/>
          </a:prstGeom>
          <a:noFill/>
        </p:spPr>
      </p:pic>
      <p:pic>
        <p:nvPicPr>
          <p:cNvPr id="1026" name="Picture 2" descr="E:\Zdjecia\2017-03-16-Porto\ew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2977" y="3532486"/>
            <a:ext cx="2467420" cy="1850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4155" y="0"/>
            <a:ext cx="9305268" cy="967563"/>
          </a:xfrm>
        </p:spPr>
        <p:txBody>
          <a:bodyPr/>
          <a:lstStyle/>
          <a:p>
            <a:r>
              <a:rPr lang="pl-PL" dirty="0" smtClean="0"/>
              <a:t>EMREX and EWP </a:t>
            </a:r>
            <a:r>
              <a:rPr lang="pl-PL" dirty="0" err="1" smtClean="0"/>
              <a:t>compared</a:t>
            </a:r>
            <a:r>
              <a:rPr lang="pl-PL" dirty="0" smtClean="0"/>
              <a:t> – 1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0874" y="1123876"/>
            <a:ext cx="10832806" cy="4351338"/>
          </a:xfrm>
        </p:spPr>
        <p:txBody>
          <a:bodyPr>
            <a:normAutofit/>
          </a:bodyPr>
          <a:lstStyle/>
          <a:p>
            <a:r>
              <a:rPr lang="pl-PL" sz="3000" dirty="0" err="1" smtClean="0"/>
              <a:t>Stakeholders</a:t>
            </a:r>
            <a:r>
              <a:rPr lang="pl-PL" sz="3000" dirty="0" smtClean="0"/>
              <a:t>, </a:t>
            </a:r>
            <a:r>
              <a:rPr lang="pl-PL" sz="3000" dirty="0" err="1" smtClean="0"/>
              <a:t>beneficiaries</a:t>
            </a:r>
            <a:r>
              <a:rPr lang="pl-PL" sz="3000" dirty="0" smtClean="0"/>
              <a:t>, </a:t>
            </a:r>
            <a:r>
              <a:rPr lang="pl-PL" sz="3000" dirty="0" err="1" smtClean="0"/>
              <a:t>ownership</a:t>
            </a:r>
            <a:r>
              <a:rPr lang="pl-PL" sz="3000" dirty="0" smtClean="0"/>
              <a:t> of </a:t>
            </a:r>
            <a:r>
              <a:rPr lang="pl-PL" sz="3000" dirty="0" err="1" smtClean="0"/>
              <a:t>the</a:t>
            </a:r>
            <a:r>
              <a:rPr lang="pl-PL" sz="3000" dirty="0" smtClean="0"/>
              <a:t> business </a:t>
            </a:r>
            <a:r>
              <a:rPr lang="pl-PL" sz="3000" dirty="0" err="1" smtClean="0"/>
              <a:t>process</a:t>
            </a:r>
            <a:r>
              <a:rPr lang="pl-PL" sz="3000" dirty="0" smtClean="0"/>
              <a:t>, </a:t>
            </a:r>
            <a:r>
              <a:rPr lang="pl-PL" sz="3000" dirty="0" err="1" smtClean="0"/>
              <a:t>responsibility</a:t>
            </a:r>
            <a:endParaRPr lang="pl-PL" sz="3000" dirty="0" smtClean="0"/>
          </a:p>
          <a:p>
            <a:r>
              <a:rPr lang="pl-PL" sz="3000" dirty="0" smtClean="0"/>
              <a:t>Data </a:t>
            </a:r>
            <a:r>
              <a:rPr lang="pl-PL" sz="3000" dirty="0" err="1" smtClean="0"/>
              <a:t>range</a:t>
            </a:r>
            <a:r>
              <a:rPr lang="pl-PL" sz="3000" dirty="0" smtClean="0"/>
              <a:t>, data model, data format</a:t>
            </a:r>
            <a:r>
              <a:rPr lang="en-US" sz="3000" dirty="0" smtClean="0"/>
              <a:t>, data availability, source of data</a:t>
            </a:r>
            <a:endParaRPr lang="pl-PL" sz="3000" dirty="0" smtClean="0"/>
          </a:p>
          <a:p>
            <a:r>
              <a:rPr lang="en-US" sz="3000" dirty="0" smtClean="0"/>
              <a:t>Authorization, privacy, security, digital signatures, data exchange protocols</a:t>
            </a:r>
            <a:endParaRPr lang="pl-PL" sz="3000" dirty="0" smtClean="0"/>
          </a:p>
          <a:p>
            <a:r>
              <a:rPr lang="en-US" sz="3000" dirty="0" smtClean="0"/>
              <a:t>Integration with local processes (with necessary changes, depending on the cultural context)</a:t>
            </a:r>
            <a:endParaRPr lang="pl-PL" sz="3000" dirty="0" smtClean="0"/>
          </a:p>
          <a:p>
            <a:endParaRPr lang="nb-NO" dirty="0"/>
          </a:p>
          <a:p>
            <a:endParaRPr lang="en-US" dirty="0"/>
          </a:p>
        </p:txBody>
      </p:sp>
      <p:pic>
        <p:nvPicPr>
          <p:cNvPr id="5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184" y="42532"/>
            <a:ext cx="1861397" cy="74427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5" y="122150"/>
            <a:ext cx="990957" cy="6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4155" y="0"/>
            <a:ext cx="9305268" cy="967563"/>
          </a:xfrm>
        </p:spPr>
        <p:txBody>
          <a:bodyPr/>
          <a:lstStyle/>
          <a:p>
            <a:r>
              <a:rPr lang="pl-PL" dirty="0" smtClean="0"/>
              <a:t>EMREX and EWP </a:t>
            </a:r>
            <a:r>
              <a:rPr lang="pl-PL" dirty="0" err="1" smtClean="0"/>
              <a:t>compared</a:t>
            </a:r>
            <a:r>
              <a:rPr lang="pl-PL" dirty="0" smtClean="0"/>
              <a:t> – 2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0874" y="1123876"/>
            <a:ext cx="10832806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Dissemination, scalability, sustainability, steadily growing set of services (open </a:t>
            </a:r>
            <a:r>
              <a:rPr lang="en-US" sz="3000" dirty="0" err="1" smtClean="0"/>
              <a:t>vs</a:t>
            </a:r>
            <a:r>
              <a:rPr lang="pl-PL" sz="3000" dirty="0" smtClean="0"/>
              <a:t>.</a:t>
            </a:r>
            <a:r>
              <a:rPr lang="en-US" sz="3000" dirty="0" smtClean="0"/>
              <a:t> closed)</a:t>
            </a:r>
            <a:endParaRPr lang="pl-PL" sz="3000" dirty="0" smtClean="0"/>
          </a:p>
          <a:p>
            <a:r>
              <a:rPr lang="en-US" sz="3000" dirty="0" smtClean="0"/>
              <a:t>Central registry, open source published in GitHub (specifications, code)</a:t>
            </a:r>
            <a:endParaRPr lang="pl-PL" sz="3000" dirty="0" smtClean="0"/>
          </a:p>
          <a:p>
            <a:r>
              <a:rPr lang="pl-PL" sz="3000" dirty="0" err="1" smtClean="0"/>
              <a:t>Desirable</a:t>
            </a:r>
            <a:r>
              <a:rPr lang="pl-PL" sz="3000" dirty="0" smtClean="0"/>
              <a:t> </a:t>
            </a:r>
            <a:r>
              <a:rPr lang="pl-PL" sz="3000" dirty="0" err="1" smtClean="0"/>
              <a:t>convergence</a:t>
            </a:r>
            <a:r>
              <a:rPr lang="pl-PL" sz="3000" dirty="0" smtClean="0"/>
              <a:t> </a:t>
            </a:r>
            <a:r>
              <a:rPr lang="pl-PL" sz="3000" dirty="0" err="1" smtClean="0"/>
              <a:t>process</a:t>
            </a:r>
            <a:r>
              <a:rPr lang="pl-PL" sz="3000" dirty="0" smtClean="0"/>
              <a:t> </a:t>
            </a:r>
            <a:r>
              <a:rPr lang="pl-PL" sz="3000" dirty="0" smtClean="0">
                <a:sym typeface="Wingdings" pitchFamily="2" charset="2"/>
              </a:rPr>
              <a:t> </a:t>
            </a:r>
          </a:p>
          <a:p>
            <a:pPr lvl="1">
              <a:spcBef>
                <a:spcPts val="1200"/>
              </a:spcBef>
              <a:buNone/>
            </a:pPr>
            <a:r>
              <a:rPr lang="pl-PL" sz="2600" dirty="0" smtClean="0">
                <a:sym typeface="Wingdings" pitchFamily="2" charset="2"/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Common platform with one registry, complementary set of digital services offered by HEIs, users decide which services to use (deliver), common set of rules</a:t>
            </a:r>
            <a:r>
              <a:rPr lang="pl-PL" sz="3000" b="1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pl-PL" sz="3000" b="1" dirty="0" err="1" smtClean="0">
                <a:solidFill>
                  <a:srgbClr val="FF0000"/>
                </a:solidFill>
                <a:sym typeface="Wingdings" pitchFamily="2" charset="2"/>
              </a:rPr>
              <a:t>e.g</a:t>
            </a:r>
            <a:r>
              <a:rPr lang="pl-PL" sz="3000" b="1" dirty="0" smtClean="0">
                <a:solidFill>
                  <a:srgbClr val="FF0000"/>
                </a:solidFill>
                <a:sym typeface="Wingdings" pitchFamily="2" charset="2"/>
              </a:rPr>
              <a:t>. for </a:t>
            </a:r>
            <a:r>
              <a:rPr lang="pl-PL" sz="3000" b="1" dirty="0" err="1" smtClean="0">
                <a:solidFill>
                  <a:srgbClr val="FF0000"/>
                </a:solidFill>
                <a:sym typeface="Wingdings" pitchFamily="2" charset="2"/>
              </a:rPr>
              <a:t>accepting</a:t>
            </a:r>
            <a:r>
              <a:rPr lang="pl-PL" sz="3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pl-PL" sz="3000" b="1" dirty="0" err="1" smtClean="0">
                <a:solidFill>
                  <a:srgbClr val="FF0000"/>
                </a:solidFill>
                <a:sym typeface="Wingdings" pitchFamily="2" charset="2"/>
              </a:rPr>
              <a:t>new</a:t>
            </a:r>
            <a:r>
              <a:rPr lang="pl-PL" sz="3000" b="1" dirty="0" smtClean="0">
                <a:solidFill>
                  <a:srgbClr val="FF0000"/>
                </a:solidFill>
                <a:sym typeface="Wingdings" pitchFamily="2" charset="2"/>
              </a:rPr>
              <a:t> partners)</a:t>
            </a:r>
            <a:endParaRPr lang="pl-PL" sz="3000" b="1" dirty="0" smtClean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en-US" dirty="0"/>
          </a:p>
        </p:txBody>
      </p:sp>
      <p:pic>
        <p:nvPicPr>
          <p:cNvPr id="5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184" y="42532"/>
            <a:ext cx="1861397" cy="74427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5" y="122150"/>
            <a:ext cx="990957" cy="6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567" y="384753"/>
            <a:ext cx="6038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dirty="0" smtClean="0">
                <a:solidFill>
                  <a:srgbClr val="FF33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Q&amp;A</a:t>
            </a:r>
            <a:endParaRPr lang="en-AU" sz="18000" dirty="0">
              <a:solidFill>
                <a:srgbClr val="FF3300"/>
              </a:solidFill>
            </a:endParaRP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59488" y="4369980"/>
            <a:ext cx="11727712" cy="99946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pl-PL" sz="2900" dirty="0" err="1" smtClean="0"/>
              <a:t>Acknowledgments</a:t>
            </a: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EWP and EMREX projects are co-funded by the Erasmus+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European Union. </a:t>
            </a:r>
            <a:endParaRPr kumimoji="0" lang="pl-P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Poland 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 are also co-financed by the Polish Ministry of Science and Higher Education from the funds allocated in the years 2016-2017 for science, granted to international co-financed project.</a:t>
            </a:r>
            <a:endParaRPr kumimoji="0" lang="nb-NO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jmd\Dropbox\EWP\01_EWP_Project_General\05 EWP Communication Package\EWP Brand Package (Logo and fonts)\EWP Logo Package\EW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184" y="42532"/>
            <a:ext cx="1861397" cy="74427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5" y="122150"/>
            <a:ext cx="990957" cy="6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340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MV Boli</vt:lpstr>
      <vt:lpstr>Wingdings</vt:lpstr>
      <vt:lpstr>1_Custom Design</vt:lpstr>
      <vt:lpstr>2_Custom Design</vt:lpstr>
      <vt:lpstr>Custom Design</vt:lpstr>
      <vt:lpstr>EMREX and EWP compared</vt:lpstr>
      <vt:lpstr>The EWP project</vt:lpstr>
      <vt:lpstr>The solution</vt:lpstr>
      <vt:lpstr>State of work</vt:lpstr>
      <vt:lpstr>PowerPoint Presentation</vt:lpstr>
      <vt:lpstr>EWP 2.0 (2018-2019?)</vt:lpstr>
      <vt:lpstr>EMREX and EWP compared – 1</vt:lpstr>
      <vt:lpstr>EMREX and EWP compared – 2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Craven</dc:creator>
  <cp:lastModifiedBy>ESN Director</cp:lastModifiedBy>
  <cp:revision>81</cp:revision>
  <dcterms:created xsi:type="dcterms:W3CDTF">2017-02-28T00:00:59Z</dcterms:created>
  <dcterms:modified xsi:type="dcterms:W3CDTF">2017-05-03T09:13:24Z</dcterms:modified>
</cp:coreProperties>
</file>